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0"/>
  </p:notesMasterIdLst>
  <p:handoutMasterIdLst>
    <p:handoutMasterId r:id="rId41"/>
  </p:handoutMasterIdLst>
  <p:sldIdLst>
    <p:sldId id="523" r:id="rId2"/>
    <p:sldId id="600" r:id="rId3"/>
    <p:sldId id="558" r:id="rId4"/>
    <p:sldId id="601" r:id="rId5"/>
    <p:sldId id="575" r:id="rId6"/>
    <p:sldId id="602" r:id="rId7"/>
    <p:sldId id="576" r:id="rId8"/>
    <p:sldId id="603" r:id="rId9"/>
    <p:sldId id="563" r:id="rId10"/>
    <p:sldId id="604" r:id="rId11"/>
    <p:sldId id="568" r:id="rId12"/>
    <p:sldId id="605" r:id="rId13"/>
    <p:sldId id="591" r:id="rId14"/>
    <p:sldId id="578" r:id="rId15"/>
    <p:sldId id="606" r:id="rId16"/>
    <p:sldId id="587" r:id="rId17"/>
    <p:sldId id="607" r:id="rId18"/>
    <p:sldId id="588" r:id="rId19"/>
    <p:sldId id="608" r:id="rId20"/>
    <p:sldId id="594" r:id="rId21"/>
    <p:sldId id="609" r:id="rId22"/>
    <p:sldId id="589" r:id="rId23"/>
    <p:sldId id="610" r:id="rId24"/>
    <p:sldId id="590" r:id="rId25"/>
    <p:sldId id="611" r:id="rId26"/>
    <p:sldId id="595" r:id="rId27"/>
    <p:sldId id="612" r:id="rId28"/>
    <p:sldId id="598" r:id="rId29"/>
    <p:sldId id="613" r:id="rId30"/>
    <p:sldId id="599" r:id="rId31"/>
    <p:sldId id="614" r:id="rId32"/>
    <p:sldId id="579" r:id="rId33"/>
    <p:sldId id="615" r:id="rId34"/>
    <p:sldId id="596" r:id="rId35"/>
    <p:sldId id="616" r:id="rId36"/>
    <p:sldId id="584" r:id="rId37"/>
    <p:sldId id="617" r:id="rId38"/>
    <p:sldId id="577"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FF0000"/>
    <a:srgbClr val="FA5C6B"/>
    <a:srgbClr val="CD9489"/>
    <a:srgbClr val="008000"/>
    <a:srgbClr val="33CC33"/>
    <a:srgbClr val="FFFF00"/>
    <a:srgbClr val="99CCFF"/>
    <a:srgbClr val="66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7869" autoAdjust="0"/>
  </p:normalViewPr>
  <p:slideViewPr>
    <p:cSldViewPr snapToGrid="0">
      <p:cViewPr varScale="1">
        <p:scale>
          <a:sx n="70" d="100"/>
          <a:sy n="70" d="100"/>
        </p:scale>
        <p:origin x="13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0"/>
    </p:cViewPr>
  </p:sorterViewPr>
  <p:notesViewPr>
    <p:cSldViewPr snapToGrid="0">
      <p:cViewPr>
        <p:scale>
          <a:sx n="100" d="100"/>
          <a:sy n="100" d="100"/>
        </p:scale>
        <p:origin x="-184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36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13699"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413700"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1370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pitchFamily="34" charset="0"/>
                <a:cs typeface="Arial" pitchFamily="34" charset="0"/>
              </a:defRPr>
            </a:lvl1pPr>
          </a:lstStyle>
          <a:p>
            <a:pPr>
              <a:defRPr/>
            </a:pPr>
            <a:fld id="{9BD41E2E-7096-4E74-A0A0-87969F1F9F58}" type="slidenum">
              <a:rPr lang="ar-SA"/>
              <a:pPr>
                <a:defRPr/>
              </a:pPr>
              <a:t>‹#›</a:t>
            </a:fld>
            <a:endParaRPr lang="en-US"/>
          </a:p>
        </p:txBody>
      </p:sp>
    </p:spTree>
    <p:extLst>
      <p:ext uri="{BB962C8B-B14F-4D97-AF65-F5344CB8AC3E}">
        <p14:creationId xmlns:p14="http://schemas.microsoft.com/office/powerpoint/2010/main" val="2093764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pitchFamily="34" charset="0"/>
                <a:cs typeface="Arial" pitchFamily="34" charset="0"/>
              </a:defRPr>
            </a:lvl1pPr>
          </a:lstStyle>
          <a:p>
            <a:pPr>
              <a:defRPr/>
            </a:pPr>
            <a:fld id="{198EAC7A-F167-4417-B092-CD432268A029}" type="slidenum">
              <a:rPr lang="ar-SA"/>
              <a:pPr>
                <a:defRPr/>
              </a:pPr>
              <a:t>‹#›</a:t>
            </a:fld>
            <a:endParaRPr lang="en-US"/>
          </a:p>
        </p:txBody>
      </p:sp>
    </p:spTree>
    <p:extLst>
      <p:ext uri="{BB962C8B-B14F-4D97-AF65-F5344CB8AC3E}">
        <p14:creationId xmlns:p14="http://schemas.microsoft.com/office/powerpoint/2010/main" val="3681230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ncyclopedia.co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udy.com/academy/lesson/what-is-a-pilot-study-definition-example.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37CD467-BA3F-453B-982D-697C1E5151E5}" type="slidenum">
              <a:rPr lang="ar-SA" smtClean="0">
                <a:latin typeface="Arial" charset="0"/>
                <a:cs typeface="Arial" charset="0"/>
              </a:rPr>
              <a:pPr/>
              <a:t>1</a:t>
            </a:fld>
            <a:endParaRPr lang="en-US" dirty="0" smtClean="0">
              <a:latin typeface="Arial" charset="0"/>
              <a:cs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extLst>
      <p:ext uri="{BB962C8B-B14F-4D97-AF65-F5344CB8AC3E}">
        <p14:creationId xmlns:p14="http://schemas.microsoft.com/office/powerpoint/2010/main" val="3944771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8EAC7A-F167-4417-B092-CD432268A029}" type="slidenum">
              <a:rPr lang="ar-SA" smtClean="0"/>
              <a:pPr>
                <a:defRPr/>
              </a:pPr>
              <a:t>10</a:t>
            </a:fld>
            <a:endParaRPr lang="en-US"/>
          </a:p>
        </p:txBody>
      </p:sp>
    </p:spTree>
    <p:extLst>
      <p:ext uri="{BB962C8B-B14F-4D97-AF65-F5344CB8AC3E}">
        <p14:creationId xmlns:p14="http://schemas.microsoft.com/office/powerpoint/2010/main" val="31749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11</a:t>
            </a:fld>
            <a:endParaRPr lang="en-US" dirty="0"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GB" dirty="0" err="1" smtClean="0">
                <a:latin typeface="Arial" charset="0"/>
                <a:cs typeface="Arial" charset="0"/>
              </a:rPr>
              <a:t>Dhofar</a:t>
            </a:r>
            <a:r>
              <a:rPr lang="en-GB" dirty="0" smtClean="0">
                <a:latin typeface="Arial" charset="0"/>
                <a:cs typeface="Arial" charset="0"/>
              </a:rPr>
              <a:t> University, based outside Muscat and in </a:t>
            </a:r>
            <a:r>
              <a:rPr lang="en-GB" dirty="0" err="1" smtClean="0">
                <a:latin typeface="Arial" charset="0"/>
                <a:cs typeface="Arial" charset="0"/>
              </a:rPr>
              <a:t>Salalah</a:t>
            </a:r>
            <a:r>
              <a:rPr lang="en-GB" dirty="0" smtClean="0">
                <a:latin typeface="Arial" charset="0"/>
                <a:cs typeface="Arial" charset="0"/>
              </a:rPr>
              <a:t> in the south of Oman.</a:t>
            </a:r>
          </a:p>
          <a:p>
            <a:pPr marL="171450" indent="-171450" eaLnBrk="1" hangingPunct="1">
              <a:buFont typeface="Arial" panose="020B0604020202020204" pitchFamily="34" charset="0"/>
              <a:buChar char="•"/>
            </a:pPr>
            <a:r>
              <a:rPr lang="en-GB" dirty="0" smtClean="0">
                <a:latin typeface="Arial" charset="0"/>
                <a:cs typeface="Arial" charset="0"/>
              </a:rPr>
              <a:t>Academic discipline of Business</a:t>
            </a:r>
          </a:p>
          <a:p>
            <a:pPr marL="171450" indent="-171450" eaLnBrk="1" hangingPunct="1">
              <a:buFont typeface="Arial" panose="020B0604020202020204" pitchFamily="34" charset="0"/>
              <a:buChar char="•"/>
            </a:pPr>
            <a:r>
              <a:rPr lang="en-GB" dirty="0" smtClean="0">
                <a:latin typeface="Arial" charset="0"/>
                <a:cs typeface="Arial" charset="0"/>
              </a:rPr>
              <a:t>One program, but with a number of specified Majors</a:t>
            </a:r>
          </a:p>
          <a:p>
            <a:pPr marL="171450" indent="-171450" eaLnBrk="1" hangingPunct="1">
              <a:buFont typeface="Arial" panose="020B0604020202020204" pitchFamily="34" charset="0"/>
              <a:buChar char="•"/>
            </a:pPr>
            <a:endParaRPr lang="en-GB" dirty="0">
              <a:latin typeface="Arial" charset="0"/>
              <a:cs typeface="Arial" charset="0"/>
            </a:endParaRPr>
          </a:p>
        </p:txBody>
      </p:sp>
    </p:spTree>
    <p:extLst>
      <p:ext uri="{BB962C8B-B14F-4D97-AF65-F5344CB8AC3E}">
        <p14:creationId xmlns:p14="http://schemas.microsoft.com/office/powerpoint/2010/main" val="327666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13</a:t>
            </a:fld>
            <a:endParaRPr lang="en-US" dirty="0"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GB" dirty="0" smtClean="0">
                <a:latin typeface="Arial" charset="0"/>
                <a:cs typeface="Arial" charset="0"/>
              </a:rPr>
              <a:t>It </a:t>
            </a:r>
            <a:r>
              <a:rPr lang="en-GB" dirty="0">
                <a:latin typeface="Arial" charset="0"/>
                <a:cs typeface="Arial" charset="0"/>
              </a:rPr>
              <a:t>is worth saying a little about the Pilot </a:t>
            </a:r>
            <a:r>
              <a:rPr lang="en-GB" dirty="0" smtClean="0">
                <a:latin typeface="Arial" charset="0"/>
                <a:cs typeface="Arial" charset="0"/>
              </a:rPr>
              <a:t>Panels.</a:t>
            </a:r>
          </a:p>
          <a:p>
            <a:pPr marL="171450" indent="-171450" eaLnBrk="1" hangingPunct="1">
              <a:buFont typeface="Arial" panose="020B0604020202020204" pitchFamily="34" charset="0"/>
              <a:buChar char="•"/>
            </a:pPr>
            <a:r>
              <a:rPr lang="en-GB" dirty="0" smtClean="0">
                <a:latin typeface="Arial" charset="0"/>
                <a:cs typeface="Arial" charset="0"/>
              </a:rPr>
              <a:t>Here are some photographs of the Panel for the </a:t>
            </a:r>
            <a:r>
              <a:rPr lang="en-GB" dirty="0" err="1" smtClean="0">
                <a:latin typeface="Arial" charset="0"/>
                <a:cs typeface="Arial" charset="0"/>
              </a:rPr>
              <a:t>Dhofar</a:t>
            </a:r>
            <a:r>
              <a:rPr lang="en-GB" dirty="0" smtClean="0">
                <a:latin typeface="Arial" charset="0"/>
                <a:cs typeface="Arial" charset="0"/>
              </a:rPr>
              <a:t> University Pilot </a:t>
            </a:r>
            <a:endParaRPr lang="en-GB" dirty="0">
              <a:latin typeface="Arial" charset="0"/>
              <a:cs typeface="Arial" charset="0"/>
            </a:endParaRPr>
          </a:p>
          <a:p>
            <a:pPr marL="171450" indent="-171450" eaLnBrk="1" hangingPunct="1">
              <a:buFont typeface="Arial" panose="020B0604020202020204" pitchFamily="34" charset="0"/>
              <a:buChar char="•"/>
            </a:pPr>
            <a:r>
              <a:rPr lang="en-GB" dirty="0">
                <a:latin typeface="Arial" charset="0"/>
                <a:cs typeface="Arial" charset="0"/>
              </a:rPr>
              <a:t>The Panel members were selected from OAAA’s Register of External Reviewers; they included both locally-based reviewers and international </a:t>
            </a:r>
            <a:r>
              <a:rPr lang="en-GB" dirty="0" smtClean="0">
                <a:latin typeface="Arial" charset="0"/>
                <a:cs typeface="Arial" charset="0"/>
              </a:rPr>
              <a:t>reviewers</a:t>
            </a:r>
          </a:p>
          <a:p>
            <a:pPr marL="171450" indent="-171450" eaLnBrk="1" hangingPunct="1">
              <a:buFont typeface="Arial" panose="020B0604020202020204" pitchFamily="34" charset="0"/>
              <a:buChar char="•"/>
            </a:pPr>
            <a:r>
              <a:rPr lang="en-GB" dirty="0" smtClean="0">
                <a:latin typeface="Arial" charset="0"/>
                <a:cs typeface="Arial" charset="0"/>
              </a:rPr>
              <a:t>Two </a:t>
            </a:r>
            <a:r>
              <a:rPr lang="en-GB" dirty="0">
                <a:latin typeface="Arial" charset="0"/>
                <a:cs typeface="Arial" charset="0"/>
              </a:rPr>
              <a:t>of the panel members were also members of the international panel of experts who had commented on early versions of the CDF and Program Standards….so in a sense </a:t>
            </a:r>
            <a:r>
              <a:rPr lang="en-GB" dirty="0" smtClean="0">
                <a:latin typeface="Arial" charset="0"/>
                <a:cs typeface="Arial" charset="0"/>
              </a:rPr>
              <a:t>they have been with </a:t>
            </a:r>
            <a:r>
              <a:rPr lang="en-GB" dirty="0">
                <a:latin typeface="Arial" charset="0"/>
                <a:cs typeface="Arial" charset="0"/>
              </a:rPr>
              <a:t>OAAA throughout its journey in the development of the system for Program </a:t>
            </a:r>
            <a:r>
              <a:rPr lang="en-GB" dirty="0" smtClean="0">
                <a:latin typeface="Arial" charset="0"/>
                <a:cs typeface="Arial" charset="0"/>
              </a:rPr>
              <a:t>Accreditation</a:t>
            </a:r>
          </a:p>
          <a:p>
            <a:pPr marL="171450" indent="-171450" eaLnBrk="1" hangingPunct="1">
              <a:buFont typeface="Arial" panose="020B0604020202020204" pitchFamily="34" charset="0"/>
              <a:buChar char="•"/>
            </a:pPr>
            <a:r>
              <a:rPr lang="en-GB" dirty="0" smtClean="0">
                <a:latin typeface="Arial" charset="0"/>
                <a:cs typeface="Arial" charset="0"/>
              </a:rPr>
              <a:t>Several Panel members had experience of working with international accreditation bodies, either as panel members for those bodies and/or as academic managers of their own programs undergoing external accreditation</a:t>
            </a:r>
            <a:endParaRPr lang="en-GB" dirty="0">
              <a:latin typeface="Arial" charset="0"/>
              <a:cs typeface="Arial" charset="0"/>
            </a:endParaRPr>
          </a:p>
          <a:p>
            <a:pPr marL="171450" indent="-171450" eaLnBrk="1" hangingPunct="1">
              <a:buFont typeface="Arial" panose="020B0604020202020204" pitchFamily="34" charset="0"/>
              <a:buChar char="•"/>
            </a:pPr>
            <a:r>
              <a:rPr lang="en-GB" dirty="0">
                <a:latin typeface="Arial" charset="0"/>
                <a:cs typeface="Arial" charset="0"/>
              </a:rPr>
              <a:t>Each pilot was managed by a OAAA Executive Officer, and additionally each pilot had an OAAA Observer (independent of the process, and an additional means of gathering feedback and reflection)</a:t>
            </a:r>
          </a:p>
          <a:p>
            <a:pPr eaLnBrk="1" hangingPunct="1"/>
            <a:endParaRPr lang="en-GB" dirty="0" smtClean="0">
              <a:latin typeface="Arial" charset="0"/>
              <a:cs typeface="Arial" charset="0"/>
            </a:endParaRPr>
          </a:p>
        </p:txBody>
      </p:sp>
    </p:spTree>
    <p:extLst>
      <p:ext uri="{BB962C8B-B14F-4D97-AF65-F5344CB8AC3E}">
        <p14:creationId xmlns:p14="http://schemas.microsoft.com/office/powerpoint/2010/main" val="397892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14</a:t>
            </a:fld>
            <a:endParaRPr lang="en-US" dirty="0"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GB" dirty="0" smtClean="0">
                <a:latin typeface="Arial" charset="0"/>
                <a:cs typeface="Arial" charset="0"/>
              </a:rPr>
              <a:t>The feedback received highlighted many positive aspects of the draft PSA process and program standards. These identified ‘what works well’ and, therefore, should be retained and built upon.</a:t>
            </a:r>
          </a:p>
          <a:p>
            <a:pPr marL="171450" indent="-171450" eaLnBrk="1" hangingPunct="1">
              <a:buFont typeface="Arial" panose="020B0604020202020204" pitchFamily="34" charset="0"/>
              <a:buChar char="•"/>
            </a:pPr>
            <a:r>
              <a:rPr lang="en-GB" dirty="0" smtClean="0">
                <a:latin typeface="Arial" charset="0"/>
                <a:cs typeface="Arial" charset="0"/>
              </a:rPr>
              <a:t>The emphasis here (in this presentation) has been placed on the identification of areas for further development or improvement, in order to demonstrate the significant value to the OAAA of the pilots. </a:t>
            </a:r>
          </a:p>
        </p:txBody>
      </p:sp>
    </p:spTree>
    <p:extLst>
      <p:ext uri="{BB962C8B-B14F-4D97-AF65-F5344CB8AC3E}">
        <p14:creationId xmlns:p14="http://schemas.microsoft.com/office/powerpoint/2010/main" val="1467617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16</a:t>
            </a:fld>
            <a:endParaRPr lang="en-US" dirty="0"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dirty="0"/>
              <a:t>The identification of areas for further development or improvement were as </a:t>
            </a:r>
            <a:r>
              <a:rPr lang="en-US" dirty="0" smtClean="0"/>
              <a:t>follows (10 points):</a:t>
            </a:r>
            <a:endParaRPr lang="en-US" dirty="0"/>
          </a:p>
          <a:p>
            <a:pPr marL="171450" lvl="0" indent="-171450">
              <a:buFont typeface="Arial" panose="020B0604020202020204" pitchFamily="34" charset="0"/>
              <a:buChar char="•"/>
            </a:pPr>
            <a:r>
              <a:rPr lang="en-US" dirty="0"/>
              <a:t>There is a need to draw a clearer distinction between program matters and institutional matters. The PSA process should devote more time to the deeper consideration of program-level activities, by leaving what was considered to be institutional matters for Institutional Accreditation.  </a:t>
            </a:r>
            <a:endParaRPr lang="en-US" dirty="0" smtClean="0"/>
          </a:p>
          <a:p>
            <a:pPr marL="171450" lvl="0" indent="-171450">
              <a:buFont typeface="Arial" panose="020B0604020202020204" pitchFamily="34" charset="0"/>
              <a:buChar char="•"/>
            </a:pPr>
            <a:r>
              <a:rPr lang="en-US" dirty="0" smtClean="0"/>
              <a:t>Related </a:t>
            </a:r>
            <a:r>
              <a:rPr lang="en-US" dirty="0"/>
              <a:t>to this, some panel members considered that Institutional Accreditation should be a pre-requisite for Program Accreditation. </a:t>
            </a:r>
          </a:p>
          <a:p>
            <a:pPr marL="171450" lvl="0" indent="-171450">
              <a:buFont typeface="Arial" panose="020B0604020202020204" pitchFamily="34" charset="0"/>
              <a:buChar char="•"/>
            </a:pPr>
            <a:r>
              <a:rPr lang="en-US" dirty="0"/>
              <a:t>The scope of the Program Standards (as set out in v1.2) was too wide, with the draft criteria drawing away attention from the ‘</a:t>
            </a:r>
            <a:r>
              <a:rPr lang="en-US" dirty="0" err="1"/>
              <a:t>centre</a:t>
            </a:r>
            <a:r>
              <a:rPr lang="en-US" dirty="0"/>
              <a:t> of gravity’ of the program, and away from program-level matters; the balance of emphasis between program and institutional  matters needs to be considered again.</a:t>
            </a:r>
          </a:p>
          <a:p>
            <a:pPr lvl="0"/>
            <a:r>
              <a:rPr lang="en-US" dirty="0" smtClean="0"/>
              <a:t> </a:t>
            </a:r>
            <a:endParaRPr lang="en-US" dirty="0"/>
          </a:p>
          <a:p>
            <a:r>
              <a:rPr lang="en-US" b="1" dirty="0"/>
              <a:t> </a:t>
            </a:r>
            <a:endParaRPr lang="en-US" dirty="0"/>
          </a:p>
        </p:txBody>
      </p:sp>
    </p:spTree>
    <p:extLst>
      <p:ext uri="{BB962C8B-B14F-4D97-AF65-F5344CB8AC3E}">
        <p14:creationId xmlns:p14="http://schemas.microsoft.com/office/powerpoint/2010/main" val="4280857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18</a:t>
            </a:fld>
            <a:endParaRPr lang="en-US" dirty="0"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dirty="0"/>
              <a:t>Both the HEIs and panel members gave detailed feedback on individual Program Standards and Criteria; Revision and/or clarification of the detailed wording of some Criteria was suggested. For example, there were some 30+ Criteria identified by the Panels where greater clarification of meaning for the HEI and/or Panel was desirable; the HEIs (in particular CCE) also </a:t>
            </a:r>
            <a:r>
              <a:rPr lang="en-US" dirty="0" smtClean="0"/>
              <a:t>provided </a:t>
            </a:r>
            <a:r>
              <a:rPr lang="en-US" dirty="0"/>
              <a:t>feedback on 40+ Criteria.</a:t>
            </a:r>
          </a:p>
          <a:p>
            <a:pPr marL="171450" lvl="0" indent="-171450">
              <a:buFont typeface="Arial" panose="020B0604020202020204" pitchFamily="34" charset="0"/>
              <a:buChar char="•"/>
            </a:pPr>
            <a:r>
              <a:rPr lang="en-US" dirty="0"/>
              <a:t>Related to this need to focus more specifically on the program, the PSA process needs to be more outcome-focused, </a:t>
            </a:r>
            <a:r>
              <a:rPr lang="en-US" dirty="0" err="1"/>
              <a:t>ie</a:t>
            </a:r>
            <a:r>
              <a:rPr lang="en-US" dirty="0"/>
              <a:t> focused on what current students on the program, and graduates of the program, are achieving; </a:t>
            </a:r>
            <a:endParaRPr lang="en-US" dirty="0" smtClean="0"/>
          </a:p>
          <a:p>
            <a:pPr marL="171450" lvl="0" indent="-171450">
              <a:buFont typeface="Arial" panose="020B0604020202020204" pitchFamily="34" charset="0"/>
              <a:buChar char="•"/>
            </a:pPr>
            <a:r>
              <a:rPr lang="en-US" dirty="0" smtClean="0"/>
              <a:t>Also, a </a:t>
            </a:r>
            <a:r>
              <a:rPr lang="en-US" dirty="0"/>
              <a:t>greater focus on ‘technical evaluation’, i.e. consideration of the academic discipline and/or profession, was also seen to be important. </a:t>
            </a:r>
          </a:p>
          <a:p>
            <a:pPr lvl="0"/>
            <a:r>
              <a:rPr lang="en-US" dirty="0" smtClean="0"/>
              <a:t> </a:t>
            </a:r>
            <a:endParaRPr lang="en-US" dirty="0"/>
          </a:p>
          <a:p>
            <a:pPr eaLnBrk="1" hangingPunct="1"/>
            <a:endParaRPr lang="en-GB" dirty="0" smtClean="0">
              <a:latin typeface="Arial" charset="0"/>
              <a:cs typeface="Arial" charset="0"/>
            </a:endParaRPr>
          </a:p>
        </p:txBody>
      </p:sp>
    </p:spTree>
    <p:extLst>
      <p:ext uri="{BB962C8B-B14F-4D97-AF65-F5344CB8AC3E}">
        <p14:creationId xmlns:p14="http://schemas.microsoft.com/office/powerpoint/2010/main" val="1909364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20</a:t>
            </a:fld>
            <a:endParaRPr lang="en-US" dirty="0"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dirty="0"/>
              <a:t>The need to better define certain terms, for example, ‘international students’ and ‘student placements’</a:t>
            </a:r>
          </a:p>
          <a:p>
            <a:pPr marL="171450" lvl="0" indent="-171450">
              <a:buFont typeface="Arial" panose="020B0604020202020204" pitchFamily="34" charset="0"/>
              <a:buChar char="•"/>
            </a:pPr>
            <a:r>
              <a:rPr lang="en-US" dirty="0"/>
              <a:t>The need for greater flexibility in the ratings scheme, and how accreditation outcomes are arrived at; support for the notion of a ‘partially met’ rating. </a:t>
            </a:r>
          </a:p>
          <a:p>
            <a:pPr marL="171450" lvl="0" indent="-171450">
              <a:buFont typeface="Arial" panose="020B0604020202020204" pitchFamily="34" charset="0"/>
              <a:buChar char="•"/>
            </a:pPr>
            <a:r>
              <a:rPr lang="en-US" dirty="0"/>
              <a:t>In general, the Program Standards Assessment process was seen to work well. Within that context, the Assessment Visit schedule, visit activities, and the optimal use of the Panel’s time were identified as areas for further consideration. </a:t>
            </a:r>
            <a:endParaRPr lang="en-US" dirty="0" smtClean="0"/>
          </a:p>
          <a:p>
            <a:pPr marL="171450" lvl="0" indent="-171450">
              <a:buFont typeface="Arial" panose="020B0604020202020204" pitchFamily="34" charset="0"/>
              <a:buChar char="•"/>
            </a:pPr>
            <a:r>
              <a:rPr lang="en-US" dirty="0" smtClean="0"/>
              <a:t>The </a:t>
            </a:r>
            <a:r>
              <a:rPr lang="en-US" dirty="0"/>
              <a:t>need to provide more guidance to HEIs on the quantity and quality of evidence to be made available to Panel’s during the Visit (for example, module/course information; samples of students’ assessed work)</a:t>
            </a:r>
          </a:p>
          <a:p>
            <a:pPr eaLnBrk="1" hangingPunct="1"/>
            <a:endParaRPr lang="en-GB" dirty="0" smtClean="0">
              <a:latin typeface="Arial" charset="0"/>
              <a:cs typeface="Arial" charset="0"/>
            </a:endParaRPr>
          </a:p>
        </p:txBody>
      </p:sp>
    </p:spTree>
    <p:extLst>
      <p:ext uri="{BB962C8B-B14F-4D97-AF65-F5344CB8AC3E}">
        <p14:creationId xmlns:p14="http://schemas.microsoft.com/office/powerpoint/2010/main" val="3264044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22</a:t>
            </a:fld>
            <a:endParaRPr lang="en-US" dirty="0"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dirty="0" smtClean="0"/>
              <a:t>The following are the main developments to the Program Accreditation Project, arising from the learning points from the pilots, combined </a:t>
            </a:r>
            <a:r>
              <a:rPr lang="en-US" dirty="0"/>
              <a:t>with earlier feedback from stakeholder consultation </a:t>
            </a:r>
            <a:r>
              <a:rPr lang="en-US" dirty="0" smtClean="0"/>
              <a:t>activity: </a:t>
            </a:r>
            <a:endParaRPr lang="en-US" dirty="0"/>
          </a:p>
          <a:p>
            <a:pPr marL="171450" lvl="0" indent="-171450">
              <a:buFont typeface="Arial" panose="020B0604020202020204" pitchFamily="34" charset="0"/>
              <a:buChar char="•"/>
            </a:pPr>
            <a:r>
              <a:rPr lang="en-US" dirty="0"/>
              <a:t>A change in the pre-requisites for Program Accreditation, so that institutional accreditation is a pre-requisite for program </a:t>
            </a:r>
            <a:r>
              <a:rPr lang="en-US" dirty="0" smtClean="0"/>
              <a:t>accreditation</a:t>
            </a:r>
            <a:r>
              <a:rPr lang="en-US" dirty="0"/>
              <a:t> </a:t>
            </a:r>
            <a:r>
              <a:rPr lang="en-US" dirty="0" smtClean="0"/>
              <a:t>(see diagram)</a:t>
            </a:r>
            <a:endParaRPr lang="en-US" dirty="0"/>
          </a:p>
          <a:p>
            <a:pPr marL="171450" indent="-171450">
              <a:buFont typeface="Arial" panose="020B0604020202020204" pitchFamily="34" charset="0"/>
              <a:buChar char="•"/>
            </a:pPr>
            <a:r>
              <a:rPr lang="en-US" dirty="0"/>
              <a:t>OAAA also considers that, in some circumstances, it may also be appropriate for Program Standards Assessment to take place concurrently with Institutional Standards Assessment. This was approved by the OAAA Board in May 2015. </a:t>
            </a:r>
            <a:r>
              <a:rPr lang="en-US" dirty="0" smtClean="0"/>
              <a:t>How this will operate will be addressed in the draft Manual.</a:t>
            </a:r>
            <a:endParaRPr lang="en-US" dirty="0"/>
          </a:p>
          <a:p>
            <a:r>
              <a:rPr lang="en-US" dirty="0"/>
              <a:t> </a:t>
            </a:r>
          </a:p>
          <a:p>
            <a:endParaRPr lang="en-US" dirty="0"/>
          </a:p>
          <a:p>
            <a:r>
              <a:rPr lang="en-US" dirty="0"/>
              <a:t> </a:t>
            </a:r>
          </a:p>
        </p:txBody>
      </p:sp>
    </p:spTree>
    <p:extLst>
      <p:ext uri="{BB962C8B-B14F-4D97-AF65-F5344CB8AC3E}">
        <p14:creationId xmlns:p14="http://schemas.microsoft.com/office/powerpoint/2010/main" val="1880433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8EAC7A-F167-4417-B092-CD432268A029}" type="slidenum">
              <a:rPr lang="ar-SA" smtClean="0"/>
              <a:pPr>
                <a:defRPr/>
              </a:pPr>
              <a:t>23</a:t>
            </a:fld>
            <a:endParaRPr lang="en-US"/>
          </a:p>
        </p:txBody>
      </p:sp>
    </p:spTree>
    <p:extLst>
      <p:ext uri="{BB962C8B-B14F-4D97-AF65-F5344CB8AC3E}">
        <p14:creationId xmlns:p14="http://schemas.microsoft.com/office/powerpoint/2010/main" val="1602490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24</a:t>
            </a:fld>
            <a:endParaRPr lang="en-US" dirty="0"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701040" y="4415789"/>
            <a:ext cx="5608320" cy="4337685"/>
          </a:xfrm>
          <a:noFill/>
          <a:ln/>
        </p:spPr>
        <p:txBody>
          <a:bodyPr/>
          <a:lstStyle/>
          <a:p>
            <a:pPr marL="171450" indent="-171450">
              <a:buFont typeface="Arial" panose="020B0604020202020204" pitchFamily="34" charset="0"/>
              <a:buChar char="•"/>
            </a:pPr>
            <a:r>
              <a:rPr lang="en-US" sz="1100" dirty="0"/>
              <a:t>A revision in the scope of the program standards, to more explicitly focus on program-related matters, approved in principle by the OAAA Board in May </a:t>
            </a:r>
            <a:r>
              <a:rPr lang="en-US" sz="1100" dirty="0" smtClean="0"/>
              <a:t>2015</a:t>
            </a:r>
          </a:p>
          <a:p>
            <a:pPr marL="171450" indent="-171450">
              <a:buFont typeface="Arial" panose="020B0604020202020204" pitchFamily="34" charset="0"/>
              <a:buChar char="•"/>
            </a:pPr>
            <a:r>
              <a:rPr lang="en-US" sz="1100" dirty="0"/>
              <a:t>The proposed scope of the revised Program Standards means that there are now six standards (in v1.2, the proposal was for nine standards). </a:t>
            </a:r>
            <a:endParaRPr lang="en-US" sz="1100" dirty="0" smtClean="0"/>
          </a:p>
          <a:p>
            <a:pPr marL="171450" indent="-171450">
              <a:buFont typeface="Arial" panose="020B0604020202020204" pitchFamily="34" charset="0"/>
              <a:buChar char="•"/>
            </a:pPr>
            <a:r>
              <a:rPr lang="en-US" sz="1100" dirty="0" smtClean="0"/>
              <a:t>Within </a:t>
            </a:r>
            <a:r>
              <a:rPr lang="en-US" sz="1100" dirty="0"/>
              <a:t>the six program standards, there are some 55 Criteria (previously 75 Criteria in v1.2</a:t>
            </a:r>
            <a:r>
              <a:rPr lang="en-US" sz="1100" dirty="0" smtClean="0"/>
              <a:t>). As any given program will EITHER address Standard 2 OR Standard 3, that means the program will have to address 45 criteria (if a taught/coursework program) OR 40 Criteria (if a research program).  </a:t>
            </a:r>
          </a:p>
          <a:p>
            <a:pPr marL="171450" indent="-171450">
              <a:buFont typeface="Arial" panose="020B0604020202020204" pitchFamily="34" charset="0"/>
              <a:buChar char="•"/>
            </a:pPr>
            <a:r>
              <a:rPr lang="en-US" sz="1100" dirty="0" smtClean="0"/>
              <a:t>The </a:t>
            </a:r>
            <a:r>
              <a:rPr lang="en-US" sz="1100" dirty="0"/>
              <a:t>revision the scope of the </a:t>
            </a:r>
            <a:r>
              <a:rPr lang="en-US" sz="1100" dirty="0" smtClean="0"/>
              <a:t>Standards </a:t>
            </a:r>
            <a:r>
              <a:rPr lang="en-US" sz="1100" dirty="0"/>
              <a:t>has also been an opportunity to look again at internationally benchmarked good practice in the management of program academic standards and quality, and to introduce a number of new Criteria to reflect that good practice. For example, there are now three Criteria covering different aspects of assessment, including on </a:t>
            </a:r>
            <a:r>
              <a:rPr lang="en-US" sz="1100" dirty="0" smtClean="0"/>
              <a:t>the regulation </a:t>
            </a:r>
            <a:r>
              <a:rPr lang="en-US" sz="1100" dirty="0"/>
              <a:t>of academic standards, pedagogic approaches and feedback to students on their assessment; a new Criterion on student induction has also been developed.</a:t>
            </a:r>
          </a:p>
          <a:p>
            <a:pPr marL="171450" lvl="0" indent="-171450">
              <a:buFont typeface="Arial" panose="020B0604020202020204" pitchFamily="34" charset="0"/>
              <a:buChar char="•"/>
            </a:pPr>
            <a:r>
              <a:rPr lang="en-US" sz="1100" dirty="0" smtClean="0"/>
              <a:t>The </a:t>
            </a:r>
            <a:r>
              <a:rPr lang="en-US" sz="1100" dirty="0"/>
              <a:t>revision of the detailed wording of Program Standards (and Criteria and Indicators) to create draft Program Standards </a:t>
            </a:r>
            <a:r>
              <a:rPr lang="en-US" sz="1100" dirty="0" smtClean="0"/>
              <a:t>v2: There </a:t>
            </a:r>
            <a:r>
              <a:rPr lang="en-US" sz="1100" dirty="0"/>
              <a:t>has been significant revision of the Program Standards and Criteria. In developing the draft Program Standards v2, </a:t>
            </a:r>
            <a:r>
              <a:rPr lang="en-US" sz="1100" dirty="0" smtClean="0"/>
              <a:t>OAAA has been </a:t>
            </a:r>
            <a:r>
              <a:rPr lang="en-US" sz="1100" dirty="0"/>
              <a:t>mindful of the need to make the criteria more outcome-focused (versus process-focused), for example in relation to graduate attributes and employability.  Greater emphasis has also been placed on the setting and maintenance of academic standards for the program, including the development of intended learning outcomes (correspondingly, the curriculum) appropriate for the academic discipline and/or profession.  </a:t>
            </a:r>
            <a:endParaRPr lang="en-US" sz="1100" dirty="0" smtClean="0"/>
          </a:p>
          <a:p>
            <a:pPr marL="171450" lvl="0" indent="-171450">
              <a:buFont typeface="Arial" panose="020B0604020202020204" pitchFamily="34" charset="0"/>
              <a:buChar char="•"/>
            </a:pPr>
            <a:endParaRPr lang="en-US" dirty="0"/>
          </a:p>
          <a:p>
            <a:r>
              <a:rPr lang="en-US" dirty="0"/>
              <a:t> </a:t>
            </a:r>
          </a:p>
          <a:p>
            <a:pPr lvl="0"/>
            <a:endParaRPr lang="en-US" dirty="0" smtClean="0"/>
          </a:p>
          <a:p>
            <a:pPr marL="171450" lvl="0" indent="-171450">
              <a:buFont typeface="Arial" panose="020B0604020202020204" pitchFamily="34" charset="0"/>
              <a:buChar char="•"/>
            </a:pPr>
            <a:endParaRPr lang="en-US" dirty="0"/>
          </a:p>
          <a:p>
            <a:r>
              <a:rPr lang="en-US" dirty="0"/>
              <a:t> </a:t>
            </a:r>
          </a:p>
          <a:p>
            <a:r>
              <a:rPr lang="en-US" dirty="0"/>
              <a:t> </a:t>
            </a:r>
          </a:p>
          <a:p>
            <a:pPr lvl="0"/>
            <a:endParaRPr lang="en-US" dirty="0"/>
          </a:p>
          <a:p>
            <a:r>
              <a:rPr lang="en-US" dirty="0"/>
              <a:t> </a:t>
            </a:r>
          </a:p>
          <a:p>
            <a:pPr eaLnBrk="1" hangingPunct="1"/>
            <a:endParaRPr lang="en-GB" dirty="0">
              <a:latin typeface="Arial" charset="0"/>
              <a:cs typeface="Arial" charset="0"/>
            </a:endParaRPr>
          </a:p>
          <a:p>
            <a:pPr eaLnBrk="1" hangingPunct="1"/>
            <a:endParaRPr lang="en-GB" dirty="0">
              <a:latin typeface="Arial" charset="0"/>
              <a:cs typeface="Arial" charset="0"/>
            </a:endParaRPr>
          </a:p>
        </p:txBody>
      </p:sp>
    </p:spTree>
    <p:extLst>
      <p:ext uri="{BB962C8B-B14F-4D97-AF65-F5344CB8AC3E}">
        <p14:creationId xmlns:p14="http://schemas.microsoft.com/office/powerpoint/2010/main" val="132321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8EAC7A-F167-4417-B092-CD432268A029}" type="slidenum">
              <a:rPr lang="ar-SA" smtClean="0"/>
              <a:pPr>
                <a:defRPr/>
              </a:pPr>
              <a:t>2</a:t>
            </a:fld>
            <a:endParaRPr lang="en-US"/>
          </a:p>
        </p:txBody>
      </p:sp>
    </p:spTree>
    <p:extLst>
      <p:ext uri="{BB962C8B-B14F-4D97-AF65-F5344CB8AC3E}">
        <p14:creationId xmlns:p14="http://schemas.microsoft.com/office/powerpoint/2010/main" val="1801056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26</a:t>
            </a:fld>
            <a:endParaRPr lang="en-US" dirty="0"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dirty="0"/>
              <a:t> The revision of the assessment model for PSA, in alignment with the model for Institutional Standards </a:t>
            </a:r>
            <a:r>
              <a:rPr lang="en-US" dirty="0" smtClean="0"/>
              <a:t>Assessment. </a:t>
            </a:r>
            <a:r>
              <a:rPr lang="en-US" dirty="0"/>
              <a:t> </a:t>
            </a:r>
            <a:endParaRPr lang="en-US" dirty="0" smtClean="0"/>
          </a:p>
          <a:p>
            <a:pPr marL="171450" lvl="0" indent="-171450">
              <a:buFont typeface="Arial" panose="020B0604020202020204" pitchFamily="34" charset="0"/>
              <a:buChar char="•"/>
            </a:pPr>
            <a:r>
              <a:rPr lang="en-US" dirty="0" smtClean="0"/>
              <a:t>The </a:t>
            </a:r>
            <a:r>
              <a:rPr lang="en-US" dirty="0"/>
              <a:t>confirmation that recognition of foreign programs will be subsumed within OAAA Program Accreditation</a:t>
            </a:r>
            <a:r>
              <a:rPr lang="en-US" dirty="0" smtClean="0"/>
              <a:t>:</a:t>
            </a:r>
            <a:endParaRPr lang="en-US" dirty="0"/>
          </a:p>
          <a:p>
            <a:pPr marL="171450" indent="-171450">
              <a:buFont typeface="Arial" panose="020B0604020202020204" pitchFamily="34" charset="0"/>
              <a:buChar char="•"/>
            </a:pPr>
            <a:r>
              <a:rPr lang="en-US" dirty="0" smtClean="0"/>
              <a:t>The </a:t>
            </a:r>
            <a:r>
              <a:rPr lang="en-US" dirty="0"/>
              <a:t>development of the PSA Manual:  Drafting the Manual is currently underway (a set of milestones and a timeline have been developed to manage this work) and a number of the areas identified </a:t>
            </a:r>
            <a:r>
              <a:rPr lang="en-US" dirty="0" smtClean="0"/>
              <a:t>above are </a:t>
            </a:r>
            <a:r>
              <a:rPr lang="en-US" dirty="0"/>
              <a:t>being considered in the drafting of the Manual (for example, the PSA visit schedule, visit activities; and optimal use of a panel’s time; </a:t>
            </a:r>
            <a:r>
              <a:rPr lang="en-US" dirty="0" smtClean="0"/>
              <a:t>and guidance </a:t>
            </a:r>
            <a:r>
              <a:rPr lang="en-US" dirty="0"/>
              <a:t>to HEIs on the quality and quantity of evidence required of </a:t>
            </a:r>
            <a:r>
              <a:rPr lang="en-US" dirty="0" smtClean="0"/>
              <a:t>them).</a:t>
            </a:r>
          </a:p>
          <a:p>
            <a:pPr marL="171450" lvl="0" indent="-171450">
              <a:buFont typeface="Arial" panose="020B0604020202020204" pitchFamily="34" charset="0"/>
              <a:buChar char="•"/>
            </a:pPr>
            <a:r>
              <a:rPr lang="en-US" dirty="0"/>
              <a:t>The development of an OAAA-wide Glossary (for all its audit and standards assessment methods (both online, and in each Manual). Consultation exercises, plus the operation of the PSA pilots, has helped to identify some 54 terms which should be included in the Glossary, to assist HEIs in their preparations for Program Standards Assessment. </a:t>
            </a:r>
          </a:p>
          <a:p>
            <a:pPr marL="171450" indent="-171450">
              <a:buFont typeface="Arial" panose="020B0604020202020204" pitchFamily="34" charset="0"/>
              <a:buChar char="•"/>
            </a:pPr>
            <a:endParaRPr lang="en-US" dirty="0"/>
          </a:p>
          <a:p>
            <a:r>
              <a:rPr lang="en-US" dirty="0"/>
              <a:t> </a:t>
            </a:r>
          </a:p>
          <a:p>
            <a:pPr eaLnBrk="1" hangingPunct="1"/>
            <a:endParaRPr lang="en-GB" dirty="0">
              <a:latin typeface="Arial" charset="0"/>
              <a:cs typeface="Arial" charset="0"/>
            </a:endParaRPr>
          </a:p>
          <a:p>
            <a:pPr eaLnBrk="1" hangingPunct="1"/>
            <a:endParaRPr lang="en-GB" dirty="0">
              <a:latin typeface="Arial" charset="0"/>
              <a:cs typeface="Arial" charset="0"/>
            </a:endParaRPr>
          </a:p>
        </p:txBody>
      </p:sp>
    </p:spTree>
    <p:extLst>
      <p:ext uri="{BB962C8B-B14F-4D97-AF65-F5344CB8AC3E}">
        <p14:creationId xmlns:p14="http://schemas.microsoft.com/office/powerpoint/2010/main" val="317775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28</a:t>
            </a:fld>
            <a:endParaRPr lang="en-US" dirty="0"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extLst>
      <p:ext uri="{BB962C8B-B14F-4D97-AF65-F5344CB8AC3E}">
        <p14:creationId xmlns:p14="http://schemas.microsoft.com/office/powerpoint/2010/main" val="1344565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30</a:t>
            </a:fld>
            <a:endParaRPr lang="en-US" dirty="0"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extLst>
      <p:ext uri="{BB962C8B-B14F-4D97-AF65-F5344CB8AC3E}">
        <p14:creationId xmlns:p14="http://schemas.microsoft.com/office/powerpoint/2010/main" val="156837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32</a:t>
            </a:fld>
            <a:endParaRPr lang="en-US" dirty="0"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extLst>
      <p:ext uri="{BB962C8B-B14F-4D97-AF65-F5344CB8AC3E}">
        <p14:creationId xmlns:p14="http://schemas.microsoft.com/office/powerpoint/2010/main" val="1471359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34</a:t>
            </a:fld>
            <a:endParaRPr lang="en-US" dirty="0"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dirty="0" smtClean="0">
                <a:latin typeface="Arial" charset="0"/>
                <a:cs typeface="Arial" charset="0"/>
              </a:rPr>
              <a:t>Feedback on all 6 standards and some 12 criteria (coverage; detailed wording)</a:t>
            </a:r>
          </a:p>
        </p:txBody>
      </p:sp>
    </p:spTree>
    <p:extLst>
      <p:ext uri="{BB962C8B-B14F-4D97-AF65-F5344CB8AC3E}">
        <p14:creationId xmlns:p14="http://schemas.microsoft.com/office/powerpoint/2010/main" val="1559521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36</a:t>
            </a:fld>
            <a:endParaRPr lang="en-US" dirty="0"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extLst>
      <p:ext uri="{BB962C8B-B14F-4D97-AF65-F5344CB8AC3E}">
        <p14:creationId xmlns:p14="http://schemas.microsoft.com/office/powerpoint/2010/main" val="2522330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8EAC7A-F167-4417-B092-CD432268A029}" type="slidenum">
              <a:rPr lang="ar-SA" smtClean="0"/>
              <a:pPr>
                <a:defRPr/>
              </a:pPr>
              <a:t>38</a:t>
            </a:fld>
            <a:endParaRPr lang="en-US"/>
          </a:p>
        </p:txBody>
      </p:sp>
    </p:spTree>
    <p:extLst>
      <p:ext uri="{BB962C8B-B14F-4D97-AF65-F5344CB8AC3E}">
        <p14:creationId xmlns:p14="http://schemas.microsoft.com/office/powerpoint/2010/main" val="196769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3</a:t>
            </a:fld>
            <a:endParaRPr lang="en-US"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smtClean="0">
              <a:latin typeface="Arial" charset="0"/>
              <a:cs typeface="Arial" charset="0"/>
            </a:endParaRPr>
          </a:p>
        </p:txBody>
      </p:sp>
    </p:spTree>
    <p:extLst>
      <p:ext uri="{BB962C8B-B14F-4D97-AF65-F5344CB8AC3E}">
        <p14:creationId xmlns:p14="http://schemas.microsoft.com/office/powerpoint/2010/main" val="276296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8EAC7A-F167-4417-B092-CD432268A029}" type="slidenum">
              <a:rPr lang="ar-SA" smtClean="0"/>
              <a:pPr>
                <a:defRPr/>
              </a:pPr>
              <a:t>4</a:t>
            </a:fld>
            <a:endParaRPr lang="en-US"/>
          </a:p>
        </p:txBody>
      </p:sp>
    </p:spTree>
    <p:extLst>
      <p:ext uri="{BB962C8B-B14F-4D97-AF65-F5344CB8AC3E}">
        <p14:creationId xmlns:p14="http://schemas.microsoft.com/office/powerpoint/2010/main" val="402062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5</a:t>
            </a:fld>
            <a:endParaRPr lang="en-US"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GB" dirty="0" smtClean="0">
                <a:latin typeface="Arial" charset="0"/>
                <a:cs typeface="Arial" charset="0"/>
              </a:rPr>
              <a:t>This project began in June 2016.</a:t>
            </a:r>
          </a:p>
          <a:p>
            <a:pPr marL="171450" indent="-171450" eaLnBrk="1" hangingPunct="1">
              <a:buFont typeface="Arial" panose="020B0604020202020204" pitchFamily="34" charset="0"/>
              <a:buChar char="•"/>
            </a:pPr>
            <a:r>
              <a:rPr lang="en-GB" dirty="0" smtClean="0">
                <a:latin typeface="Arial" charset="0"/>
                <a:cs typeface="Arial" charset="0"/>
              </a:rPr>
              <a:t>As you can see, there have been a number of significant milestones in the development of the Conceptual Design Framework for Program Accreditation, and also in the development of the Program Standards. </a:t>
            </a:r>
          </a:p>
          <a:p>
            <a:pPr marL="171450" indent="-171450" eaLnBrk="1" hangingPunct="1">
              <a:buFont typeface="Arial" panose="020B0604020202020204" pitchFamily="34" charset="0"/>
              <a:buChar char="•"/>
            </a:pPr>
            <a:r>
              <a:rPr lang="en-GB" dirty="0" smtClean="0">
                <a:latin typeface="Arial" charset="0"/>
                <a:cs typeface="Arial" charset="0"/>
              </a:rPr>
              <a:t>In today’s presentation, I would like to focus on some of the more recent milestones – the Pilots undertaken as part of the project, and what OAAA has learned from these important activities.</a:t>
            </a:r>
          </a:p>
        </p:txBody>
      </p:sp>
    </p:spTree>
    <p:extLst>
      <p:ext uri="{BB962C8B-B14F-4D97-AF65-F5344CB8AC3E}">
        <p14:creationId xmlns:p14="http://schemas.microsoft.com/office/powerpoint/2010/main" val="185721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8EAC7A-F167-4417-B092-CD432268A029}" type="slidenum">
              <a:rPr lang="ar-SA" smtClean="0"/>
              <a:pPr>
                <a:defRPr/>
              </a:pPr>
              <a:t>6</a:t>
            </a:fld>
            <a:endParaRPr lang="en-US"/>
          </a:p>
        </p:txBody>
      </p:sp>
    </p:spTree>
    <p:extLst>
      <p:ext uri="{BB962C8B-B14F-4D97-AF65-F5344CB8AC3E}">
        <p14:creationId xmlns:p14="http://schemas.microsoft.com/office/powerpoint/2010/main" val="412448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7</a:t>
            </a:fld>
            <a:endParaRPr lang="en-US"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GB" dirty="0">
                <a:latin typeface="Arial" charset="0"/>
                <a:cs typeface="Arial" charset="0"/>
              </a:rPr>
              <a:t>“Any small-scale test of a research </a:t>
            </a:r>
            <a:r>
              <a:rPr lang="en-GB" dirty="0" smtClean="0">
                <a:latin typeface="Arial" charset="0"/>
                <a:cs typeface="Arial" charset="0"/>
              </a:rPr>
              <a:t>instrument [in this case, Program Standards Assessment]…used </a:t>
            </a:r>
            <a:r>
              <a:rPr lang="en-GB" dirty="0">
                <a:latin typeface="Arial" charset="0"/>
                <a:cs typeface="Arial" charset="0"/>
              </a:rPr>
              <a:t>to test the utility of the research design” (</a:t>
            </a:r>
            <a:r>
              <a:rPr lang="en-GB" dirty="0">
                <a:latin typeface="Arial" charset="0"/>
                <a:cs typeface="Arial" charset="0"/>
                <a:hlinkClick r:id="rId3"/>
              </a:rPr>
              <a:t>www.encyclopedia.com</a:t>
            </a:r>
            <a:r>
              <a:rPr lang="en-GB" dirty="0">
                <a:latin typeface="Arial" charset="0"/>
                <a:cs typeface="Arial" charset="0"/>
              </a:rPr>
              <a:t> accessed 3/9/2016</a:t>
            </a:r>
            <a:r>
              <a:rPr lang="en-GB" dirty="0" smtClean="0">
                <a:latin typeface="Arial" charset="0"/>
                <a:cs typeface="Arial" charset="0"/>
              </a:rPr>
              <a:t>)</a:t>
            </a:r>
          </a:p>
          <a:p>
            <a:pPr marL="171450" indent="-171450" eaLnBrk="1" hangingPunct="1">
              <a:buFont typeface="Arial" panose="020B0604020202020204" pitchFamily="34" charset="0"/>
              <a:buChar char="•"/>
            </a:pPr>
            <a:r>
              <a:rPr lang="en-GB" dirty="0" smtClean="0">
                <a:latin typeface="Arial" charset="0"/>
                <a:cs typeface="Arial" charset="0"/>
              </a:rPr>
              <a:t>A pilot is a trial/experiment, to test how good something is, prior to full-scale implementation</a:t>
            </a:r>
          </a:p>
          <a:p>
            <a:pPr marL="171450" indent="-171450" eaLnBrk="1" hangingPunct="1">
              <a:buFont typeface="Arial" panose="020B0604020202020204" pitchFamily="34" charset="0"/>
              <a:buChar char="•"/>
            </a:pPr>
            <a:r>
              <a:rPr lang="en-GB" dirty="0" smtClean="0">
                <a:latin typeface="Arial" charset="0"/>
                <a:cs typeface="Arial" charset="0"/>
              </a:rPr>
              <a:t>To test the research process or protocol </a:t>
            </a:r>
            <a:r>
              <a:rPr lang="en-GB" dirty="0" err="1" smtClean="0">
                <a:latin typeface="Arial" charset="0"/>
                <a:cs typeface="Arial" charset="0"/>
              </a:rPr>
              <a:t>ie</a:t>
            </a:r>
            <a:r>
              <a:rPr lang="en-GB" dirty="0" smtClean="0">
                <a:latin typeface="Arial" charset="0"/>
                <a:cs typeface="Arial" charset="0"/>
              </a:rPr>
              <a:t> a feasibility study because the pilot study tests how possible the design is in reality. For example, are the resources adequate to undertake the research/exercise? Are there any other logistical problems that need to be addressed? </a:t>
            </a:r>
            <a:r>
              <a:rPr lang="en-GB" dirty="0">
                <a:latin typeface="Arial" charset="0"/>
                <a:cs typeface="Arial" charset="0"/>
              </a:rPr>
              <a:t>(</a:t>
            </a:r>
            <a:r>
              <a:rPr lang="en-GB" dirty="0">
                <a:latin typeface="Arial" charset="0"/>
                <a:cs typeface="Arial" charset="0"/>
                <a:hlinkClick r:id="rId4"/>
              </a:rPr>
              <a:t>http://study.com/academy/lesson/what-is-a-pilot-study-definition-example.html</a:t>
            </a:r>
            <a:r>
              <a:rPr lang="en-GB" dirty="0">
                <a:latin typeface="Arial" charset="0"/>
                <a:cs typeface="Arial" charset="0"/>
              </a:rPr>
              <a:t> accessed 3/9/2016</a:t>
            </a:r>
            <a:r>
              <a:rPr lang="en-GB" dirty="0" smtClean="0">
                <a:latin typeface="Arial" charset="0"/>
                <a:cs typeface="Arial" charset="0"/>
              </a:rPr>
              <a:t>)</a:t>
            </a:r>
          </a:p>
          <a:p>
            <a:pPr marL="171450" indent="-171450" eaLnBrk="1" hangingPunct="1">
              <a:buFont typeface="Arial" panose="020B0604020202020204" pitchFamily="34" charset="0"/>
              <a:buChar char="•"/>
            </a:pPr>
            <a:endParaRPr lang="en-GB" dirty="0" smtClean="0">
              <a:latin typeface="Arial" charset="0"/>
              <a:cs typeface="Arial" charset="0"/>
            </a:endParaRPr>
          </a:p>
        </p:txBody>
      </p:sp>
    </p:spTree>
    <p:extLst>
      <p:ext uri="{BB962C8B-B14F-4D97-AF65-F5344CB8AC3E}">
        <p14:creationId xmlns:p14="http://schemas.microsoft.com/office/powerpoint/2010/main" val="303794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8EAC7A-F167-4417-B092-CD432268A029}" type="slidenum">
              <a:rPr lang="ar-SA" smtClean="0"/>
              <a:pPr>
                <a:defRPr/>
              </a:pPr>
              <a:t>8</a:t>
            </a:fld>
            <a:endParaRPr lang="en-US"/>
          </a:p>
        </p:txBody>
      </p:sp>
    </p:spTree>
    <p:extLst>
      <p:ext uri="{BB962C8B-B14F-4D97-AF65-F5344CB8AC3E}">
        <p14:creationId xmlns:p14="http://schemas.microsoft.com/office/powerpoint/2010/main" val="1347791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4A2D76-F91D-4793-B2ED-9810B9A29EB8}" type="slidenum">
              <a:rPr lang="ar-SA" smtClean="0">
                <a:latin typeface="Arial" charset="0"/>
                <a:cs typeface="Arial" charset="0"/>
              </a:rPr>
              <a:pPr/>
              <a:t>9</a:t>
            </a:fld>
            <a:endParaRPr lang="en-US"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endParaRPr lang="en-GB" dirty="0" smtClean="0">
              <a:latin typeface="Arial" charset="0"/>
              <a:cs typeface="Arial" charset="0"/>
            </a:endParaRPr>
          </a:p>
          <a:p>
            <a:pPr marL="171450" indent="-171450" eaLnBrk="1" hangingPunct="1">
              <a:buFont typeface="Arial" panose="020B0604020202020204" pitchFamily="34" charset="0"/>
              <a:buChar char="•"/>
            </a:pPr>
            <a:r>
              <a:rPr lang="en-GB" dirty="0" smtClean="0">
                <a:latin typeface="Arial" charset="0"/>
                <a:cs typeface="Arial" charset="0"/>
              </a:rPr>
              <a:t>For OAAA the choice of pilot institutions was important, so that the pilots could work with a range of institutions, types of program, and academic disciplines that reflect the diversity within the Omani higher education sector</a:t>
            </a:r>
          </a:p>
          <a:p>
            <a:pPr marL="171450" indent="-171450" eaLnBrk="1" hangingPunct="1">
              <a:buFont typeface="Arial" panose="020B0604020202020204" pitchFamily="34" charset="0"/>
              <a:buChar char="•"/>
            </a:pPr>
            <a:r>
              <a:rPr lang="en-GB" dirty="0" smtClean="0">
                <a:latin typeface="Arial" charset="0"/>
                <a:cs typeface="Arial" charset="0"/>
              </a:rPr>
              <a:t>CCE is a University College, based in Muscat</a:t>
            </a:r>
          </a:p>
          <a:p>
            <a:pPr marL="171450" indent="-171450" eaLnBrk="1" hangingPunct="1">
              <a:buFont typeface="Arial" panose="020B0604020202020204" pitchFamily="34" charset="0"/>
              <a:buChar char="•"/>
            </a:pPr>
            <a:r>
              <a:rPr lang="en-GB" dirty="0" smtClean="0">
                <a:latin typeface="Arial" charset="0"/>
                <a:cs typeface="Arial" charset="0"/>
              </a:rPr>
              <a:t>The PSA evaluated a single program, with two exit points (Diploma; and BSc Honours). The program is one of 4 undergraduate programs offered by the Department of Mechanical and Industrial Engineering. (This is important, as one of the learning points included the need consider how the standards and criteria need to be worded to reflect the reality of an academic department managing a number of programs falling within a cognate area). Also,</a:t>
            </a:r>
            <a:r>
              <a:rPr lang="en-GB" baseline="0" dirty="0" smtClean="0">
                <a:latin typeface="Arial" charset="0"/>
                <a:cs typeface="Arial" charset="0"/>
              </a:rPr>
              <a:t> the experience of this pilot highlighted the potential methodological and pragmatic benefits of evaluating a cluster of programs in a cognate discipline area, rather than one program </a:t>
            </a:r>
            <a:r>
              <a:rPr lang="en-GB" baseline="0" smtClean="0">
                <a:latin typeface="Arial" charset="0"/>
                <a:cs typeface="Arial" charset="0"/>
              </a:rPr>
              <a:t>in isolation. </a:t>
            </a:r>
            <a:endParaRPr lang="en-GB" dirty="0" smtClean="0">
              <a:latin typeface="Arial" charset="0"/>
              <a:cs typeface="Arial" charset="0"/>
            </a:endParaRPr>
          </a:p>
          <a:p>
            <a:pPr marL="171450" indent="-171450" eaLnBrk="1" hangingPunct="1">
              <a:buFont typeface="Arial" panose="020B0604020202020204" pitchFamily="34" charset="0"/>
              <a:buChar char="•"/>
            </a:pPr>
            <a:r>
              <a:rPr lang="en-GB" dirty="0" smtClean="0">
                <a:latin typeface="Arial" charset="0"/>
                <a:cs typeface="Arial" charset="0"/>
              </a:rPr>
              <a:t>2</a:t>
            </a:r>
            <a:r>
              <a:rPr lang="en-GB" baseline="30000" dirty="0" smtClean="0">
                <a:latin typeface="Arial" charset="0"/>
                <a:cs typeface="Arial" charset="0"/>
              </a:rPr>
              <a:t>nd</a:t>
            </a:r>
            <a:r>
              <a:rPr lang="en-GB" dirty="0" smtClean="0">
                <a:latin typeface="Arial" charset="0"/>
                <a:cs typeface="Arial" charset="0"/>
              </a:rPr>
              <a:t> Bullet: Glasgow Caledonian University, Scotland (</a:t>
            </a:r>
            <a:r>
              <a:rPr lang="en-GB" dirty="0" err="1" smtClean="0">
                <a:latin typeface="Arial" charset="0"/>
                <a:cs typeface="Arial" charset="0"/>
              </a:rPr>
              <a:t>ie</a:t>
            </a:r>
            <a:r>
              <a:rPr lang="en-GB" dirty="0" smtClean="0">
                <a:latin typeface="Arial" charset="0"/>
                <a:cs typeface="Arial" charset="0"/>
              </a:rPr>
              <a:t> a ‘foreign program’)</a:t>
            </a:r>
          </a:p>
          <a:p>
            <a:pPr marL="171450" indent="-171450" eaLnBrk="1" hangingPunct="1">
              <a:buFont typeface="Arial" panose="020B0604020202020204" pitchFamily="34" charset="0"/>
              <a:buChar char="•"/>
            </a:pPr>
            <a:r>
              <a:rPr lang="en-GB" dirty="0" smtClean="0">
                <a:latin typeface="Arial" charset="0"/>
                <a:cs typeface="Arial" charset="0"/>
              </a:rPr>
              <a:t>3</a:t>
            </a:r>
            <a:r>
              <a:rPr lang="en-GB" baseline="30000" dirty="0" smtClean="0">
                <a:latin typeface="Arial" charset="0"/>
                <a:cs typeface="Arial" charset="0"/>
              </a:rPr>
              <a:t>rd</a:t>
            </a:r>
            <a:r>
              <a:rPr lang="en-GB" dirty="0" smtClean="0">
                <a:latin typeface="Arial" charset="0"/>
                <a:cs typeface="Arial" charset="0"/>
              </a:rPr>
              <a:t> Bullet: Institution of Engineering and Technology (</a:t>
            </a:r>
            <a:r>
              <a:rPr lang="en-GB" dirty="0" err="1" smtClean="0">
                <a:latin typeface="Arial" charset="0"/>
                <a:cs typeface="Arial" charset="0"/>
              </a:rPr>
              <a:t>ie</a:t>
            </a:r>
            <a:r>
              <a:rPr lang="en-GB" dirty="0" smtClean="0">
                <a:latin typeface="Arial" charset="0"/>
                <a:cs typeface="Arial" charset="0"/>
              </a:rPr>
              <a:t> an externally accredited program)</a:t>
            </a:r>
          </a:p>
        </p:txBody>
      </p:sp>
    </p:spTree>
    <p:extLst>
      <p:ext uri="{BB962C8B-B14F-4D97-AF65-F5344CB8AC3E}">
        <p14:creationId xmlns:p14="http://schemas.microsoft.com/office/powerpoint/2010/main" val="3700309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958FFB91-7783-4927-A60F-9371A43B35EF}" type="datetime1">
              <a:rPr lang="en-US"/>
              <a:pPr/>
              <a:t>5/1/2016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EAE9A5E-BFDA-40C9-9D99-B994CF417F39}"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4876DCB-4FF6-444D-A82F-086F74223C88}" type="datetime1">
              <a:rPr lang="en-US"/>
              <a:pPr/>
              <a:t>5/1/2016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0012A82-AEBD-450D-956E-953B088683F6}"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3700270-99C7-46F2-89B4-B0B9EEA393C9}" type="datetime1">
              <a:rPr lang="en-US"/>
              <a:pPr/>
              <a:t>5/1/2016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D8792B2-657E-4D38-A782-24A81B3AF710}"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AB3C196F-CDCA-4998-A56F-5955F5032004}" type="datetime1">
              <a:rPr lang="en-US"/>
              <a:pPr/>
              <a:t>5/1/2016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355EAA7-2E22-46BD-AFAA-73D3D0A8FCBD}"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fld id="{E2ADD876-A5F9-4BCE-BFC2-EBB20387FBF8}" type="datetime1">
              <a:rPr lang="en-US"/>
              <a:pPr/>
              <a:t>5/1/2016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6480258-4DC3-4A24-B9E5-122C918A345F}"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975A30C-960A-44A6-B867-CBD0FE275935}" type="datetime1">
              <a:rPr lang="en-US"/>
              <a:pPr/>
              <a:t>5/1/2016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F5C31C0-4BD7-4099-B0FD-078A0B3769F7}"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7DECCA4-D64B-4765-928F-6204B18A5665}" type="datetime1">
              <a:rPr lang="en-US"/>
              <a:pPr/>
              <a:t>5/1/2016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98AD032-282C-4293-A895-6791CEF28D6D}"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E0418574-EEFD-4304-8E02-147905C02527}" type="datetime1">
              <a:rPr lang="en-US"/>
              <a:pPr/>
              <a:t>5/1/2016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6222361-09CA-4E1B-9F24-6339FF9CE5C1}"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616C8533-73CE-4A74-A805-38B16B197422}" type="datetime1">
              <a:rPr lang="en-US"/>
              <a:pPr/>
              <a:t>5/1/2016</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7472EF4-2A12-45EB-8A55-A32912D59773}"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648CA698-4D42-44DC-B6E1-28CA136CAB95}" type="datetime1">
              <a:rPr lang="en-US"/>
              <a:pPr/>
              <a:t>5/1/2016</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0240548-B600-4CE2-8C79-E9AFC32F72C2}"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AD6C65D-4957-43AE-935D-0C80DDFA7869}" type="datetime1">
              <a:rPr lang="en-US"/>
              <a:pPr/>
              <a:t>5/1/2016</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4AFCCB3-2267-43EB-9606-B314112445D2}"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0AB4F98-E63B-4499-B269-15CFEFA4940B}" type="datetime1">
              <a:rPr lang="en-US"/>
              <a:pPr/>
              <a:t>5/1/2016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9E4F400-9C55-423E-BB9E-68C6D69347B9}"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B3325C4-2CEF-4B9A-BD6E-7E358572243F}" type="datetime1">
              <a:rPr lang="en-US"/>
              <a:pPr/>
              <a:t>5/1/2016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EB131E4-A444-47A6-ADD5-647BE7BB16B4}"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F3B373D-64DB-449D-A781-9564E95F1614}" type="datetime1">
              <a:rPr lang="en-US"/>
              <a:pPr/>
              <a:t>5/1/2016</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1AE5A1F0-258D-4A6F-B33A-73BC6DFBABF4}"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1.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ctrTitle"/>
          </p:nvPr>
        </p:nvSpPr>
        <p:spPr/>
        <p:txBody>
          <a:bodyPr/>
          <a:lstStyle/>
          <a:p>
            <a:pPr eaLnBrk="1" hangingPunct="1"/>
            <a:r>
              <a:rPr lang="en-US" sz="6600" dirty="0" smtClean="0">
                <a:solidFill>
                  <a:srgbClr val="800000"/>
                </a:solidFill>
              </a:rPr>
              <a:t/>
            </a:r>
            <a:br>
              <a:rPr lang="en-US" sz="6600" dirty="0" smtClean="0">
                <a:solidFill>
                  <a:srgbClr val="800000"/>
                </a:solidFill>
              </a:rPr>
            </a:br>
            <a:r>
              <a:rPr lang="en-US" sz="3200" dirty="0" smtClean="0">
                <a:solidFill>
                  <a:srgbClr val="800000"/>
                </a:solidFill>
              </a:rPr>
              <a:t/>
            </a:r>
            <a:br>
              <a:rPr lang="en-US" sz="3200" dirty="0" smtClean="0">
                <a:solidFill>
                  <a:srgbClr val="800000"/>
                </a:solidFill>
              </a:rPr>
            </a:br>
            <a:r>
              <a:rPr lang="en-US" sz="3200" dirty="0" smtClean="0">
                <a:solidFill>
                  <a:srgbClr val="333300"/>
                </a:solidFill>
              </a:rPr>
              <a:t/>
            </a:r>
            <a:br>
              <a:rPr lang="en-US" sz="3200" dirty="0" smtClean="0">
                <a:solidFill>
                  <a:srgbClr val="333300"/>
                </a:solidFill>
              </a:rPr>
            </a:br>
            <a:r>
              <a:rPr lang="en-GB" b="1" dirty="0" smtClean="0"/>
              <a:t/>
            </a:r>
            <a:br>
              <a:rPr lang="en-GB" b="1" dirty="0" smtClean="0"/>
            </a:br>
            <a:endParaRPr lang="en-US" sz="3200" dirty="0" smtClean="0">
              <a:solidFill>
                <a:srgbClr val="008000"/>
              </a:solidFill>
            </a:endParaRPr>
          </a:p>
        </p:txBody>
      </p:sp>
      <p:sp>
        <p:nvSpPr>
          <p:cNvPr id="6" name="Rectangle 6"/>
          <p:cNvSpPr>
            <a:spLocks noGrp="1" noChangeArrowheads="1"/>
          </p:cNvSpPr>
          <p:nvPr>
            <p:ph type="sldNum" sz="quarter" idx="12"/>
          </p:nvPr>
        </p:nvSpPr>
        <p:spPr>
          <a:ln/>
        </p:spPr>
        <p:txBody>
          <a:bodyPr/>
          <a:lstStyle/>
          <a:p>
            <a:pPr>
              <a:defRPr/>
            </a:pPr>
            <a:fld id="{A50023A7-17A6-4D9A-90D1-7176333A92CA}" type="slidenum">
              <a:rPr lang="ar-SA"/>
              <a:pPr>
                <a:defRPr/>
              </a:pPr>
              <a:t>1</a:t>
            </a:fld>
            <a:endParaRPr lang="en-US" dirty="0"/>
          </a:p>
        </p:txBody>
      </p:sp>
      <p:pic>
        <p:nvPicPr>
          <p:cNvPr id="512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pic>
        <p:nvPicPr>
          <p:cNvPr id="5125" name="Picture 9"/>
          <p:cNvPicPr>
            <a:picLocks noChangeAspect="1" noChangeArrowheads="1"/>
          </p:cNvPicPr>
          <p:nvPr/>
        </p:nvPicPr>
        <p:blipFill>
          <a:blip r:embed="rId4" cstate="print"/>
          <a:srcRect/>
          <a:stretch>
            <a:fillRect/>
          </a:stretch>
        </p:blipFill>
        <p:spPr bwMode="auto">
          <a:xfrm>
            <a:off x="4007985" y="939120"/>
            <a:ext cx="1508125" cy="1408112"/>
          </a:xfrm>
          <a:prstGeom prst="rect">
            <a:avLst/>
          </a:prstGeom>
          <a:noFill/>
          <a:ln w="9525">
            <a:noFill/>
            <a:miter lim="800000"/>
            <a:headEnd/>
            <a:tailEnd/>
          </a:ln>
        </p:spPr>
      </p:pic>
      <p:sp>
        <p:nvSpPr>
          <p:cNvPr id="2" name="Subtitle 1"/>
          <p:cNvSpPr>
            <a:spLocks noGrp="1"/>
          </p:cNvSpPr>
          <p:nvPr>
            <p:ph type="subTitle" idx="1"/>
          </p:nvPr>
        </p:nvSpPr>
        <p:spPr>
          <a:xfrm>
            <a:off x="914400" y="2540000"/>
            <a:ext cx="7496629" cy="3933371"/>
          </a:xfrm>
        </p:spPr>
        <p:txBody>
          <a:bodyPr/>
          <a:lstStyle/>
          <a:p>
            <a:r>
              <a:rPr lang="en-US" b="1" dirty="0" smtClean="0"/>
              <a:t>Oman Academic Accreditation Authority</a:t>
            </a:r>
          </a:p>
          <a:p>
            <a:r>
              <a:rPr lang="en-US" dirty="0" smtClean="0"/>
              <a:t>Program Accreditation Project:</a:t>
            </a:r>
          </a:p>
          <a:p>
            <a:r>
              <a:rPr lang="en-US" dirty="0" smtClean="0"/>
              <a:t>A Progress Report</a:t>
            </a:r>
          </a:p>
          <a:p>
            <a:endParaRPr lang="en-US" dirty="0" smtClean="0"/>
          </a:p>
          <a:p>
            <a:r>
              <a:rPr lang="en-US" dirty="0" smtClean="0"/>
              <a:t>Dr Janice Ross</a:t>
            </a:r>
          </a:p>
          <a:p>
            <a:r>
              <a:rPr lang="en-US" dirty="0" smtClean="0"/>
              <a:t>Quality Assurance Consultant</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OM" b="1" dirty="0" smtClean="0"/>
              <a:t>كلية </a:t>
            </a:r>
            <a:r>
              <a:rPr lang="ar-OM" b="1" dirty="0" err="1" smtClean="0"/>
              <a:t>كاليدونيان</a:t>
            </a:r>
            <a:r>
              <a:rPr lang="ar-OM" b="1" dirty="0" smtClean="0"/>
              <a:t> الهندسية</a:t>
            </a:r>
            <a:endParaRPr lang="en-US" b="1" dirty="0"/>
          </a:p>
        </p:txBody>
      </p:sp>
      <p:sp>
        <p:nvSpPr>
          <p:cNvPr id="4" name="Content Placeholder 3"/>
          <p:cNvSpPr>
            <a:spLocks noGrp="1"/>
          </p:cNvSpPr>
          <p:nvPr>
            <p:ph sz="half" idx="2"/>
          </p:nvPr>
        </p:nvSpPr>
        <p:spPr>
          <a:xfrm>
            <a:off x="362857" y="1600200"/>
            <a:ext cx="8323943" cy="4525963"/>
          </a:xfrm>
        </p:spPr>
        <p:txBody>
          <a:bodyPr/>
          <a:lstStyle/>
          <a:p>
            <a:pPr algn="r" rtl="1"/>
            <a:r>
              <a:rPr lang="ar-OM" dirty="0" err="1" smtClean="0"/>
              <a:t>بكالوريس</a:t>
            </a:r>
            <a:r>
              <a:rPr lang="ar-OM" dirty="0" smtClean="0"/>
              <a:t> (شرف) في الهندسة الميكانيكية المدعومة بالكمبيوتر</a:t>
            </a:r>
          </a:p>
          <a:p>
            <a:pPr algn="r" rtl="1"/>
            <a:r>
              <a:rPr lang="ar-OM" dirty="0" smtClean="0"/>
              <a:t>الشهادة تمنحها جامعة من المملكة المتحدة</a:t>
            </a:r>
          </a:p>
          <a:p>
            <a:pPr algn="r" rtl="1"/>
            <a:r>
              <a:rPr lang="ar-OM" dirty="0" smtClean="0"/>
              <a:t>معتمدة خارجيا من قبل مؤسسة الهندسة والتكنولوجيا </a:t>
            </a:r>
            <a:r>
              <a:rPr lang="en-US" dirty="0" smtClean="0"/>
              <a:t>IET</a:t>
            </a:r>
          </a:p>
          <a:p>
            <a:pPr algn="r" rtl="1"/>
            <a:r>
              <a:rPr lang="ar-OM" dirty="0" smtClean="0"/>
              <a:t>المحطات الرئيسية:</a:t>
            </a:r>
          </a:p>
          <a:p>
            <a:pPr algn="r" rtl="1"/>
            <a:endParaRPr lang="ar-OM" dirty="0" smtClean="0"/>
          </a:p>
          <a:p>
            <a:pPr lvl="1" algn="r" rtl="1"/>
            <a:r>
              <a:rPr lang="ar-OM" sz="2800" dirty="0" smtClean="0"/>
              <a:t>أكتوبر 2014: 	تقديم طلب التقويم مقابل المعايير </a:t>
            </a:r>
            <a:r>
              <a:rPr lang="ar-OM" sz="2800" dirty="0" err="1" smtClean="0"/>
              <a:t>البرنامجية</a:t>
            </a:r>
            <a:r>
              <a:rPr lang="ar-OM" sz="2800" dirty="0" smtClean="0"/>
              <a:t> </a:t>
            </a:r>
            <a:endParaRPr lang="en-US" sz="2800" dirty="0" smtClean="0"/>
          </a:p>
          <a:p>
            <a:pPr lvl="1" algn="r" rtl="1"/>
            <a:r>
              <a:rPr lang="ar-OM" sz="2800" dirty="0" smtClean="0"/>
              <a:t>ديسمبر 2014:	زيارة التقويم</a:t>
            </a:r>
          </a:p>
          <a:p>
            <a:pPr lvl="1" algn="r" rtl="1"/>
            <a:r>
              <a:rPr lang="ar-OM" sz="2800" dirty="0" smtClean="0"/>
              <a:t>يوليو 2015 :	اعتماد التقرير من قبل مجلس إدارة الهيئة.</a:t>
            </a:r>
            <a:endParaRPr lang="en-US" sz="2800" dirty="0"/>
          </a:p>
        </p:txBody>
      </p:sp>
      <p:sp>
        <p:nvSpPr>
          <p:cNvPr id="5" name="Slide Number Placeholder 4"/>
          <p:cNvSpPr>
            <a:spLocks noGrp="1"/>
          </p:cNvSpPr>
          <p:nvPr>
            <p:ph type="sldNum" sz="quarter" idx="12"/>
          </p:nvPr>
        </p:nvSpPr>
        <p:spPr/>
        <p:txBody>
          <a:bodyPr/>
          <a:lstStyle/>
          <a:p>
            <a:pPr>
              <a:defRPr/>
            </a:pPr>
            <a:fld id="{36222361-09CA-4E1B-9F24-6339FF9CE5C1}" type="slidenum">
              <a:rPr lang="ar-SA" smtClean="0"/>
              <a:pPr>
                <a:defRPr/>
              </a:pPr>
              <a:t>10</a:t>
            </a:fld>
            <a:endParaRPr lang="en-US"/>
          </a:p>
        </p:txBody>
      </p:sp>
      <p:grpSp>
        <p:nvGrpSpPr>
          <p:cNvPr id="6" name="Group 6"/>
          <p:cNvGrpSpPr>
            <a:grpSpLocks/>
          </p:cNvGrpSpPr>
          <p:nvPr/>
        </p:nvGrpSpPr>
        <p:grpSpPr bwMode="auto">
          <a:xfrm>
            <a:off x="139704" y="112713"/>
            <a:ext cx="1090613" cy="1117600"/>
            <a:chOff x="342900" y="112712"/>
            <a:chExt cx="1090613" cy="1117144"/>
          </a:xfrm>
        </p:grpSpPr>
        <p:pic>
          <p:nvPicPr>
            <p:cNvPr id="7" name="Picture 6"/>
            <p:cNvPicPr>
              <a:picLocks noChangeAspect="1" noChangeArrowheads="1"/>
            </p:cNvPicPr>
            <p:nvPr/>
          </p:nvPicPr>
          <p:blipFill>
            <a:blip r:embed="rId3" cstate="print"/>
            <a:srcRect/>
            <a:stretch>
              <a:fillRect/>
            </a:stretch>
          </p:blipFill>
          <p:spPr bwMode="auto">
            <a:xfrm>
              <a:off x="388031" y="112712"/>
              <a:ext cx="843543" cy="787173"/>
            </a:xfrm>
            <a:prstGeom prst="rect">
              <a:avLst/>
            </a:prstGeom>
            <a:noFill/>
            <a:ln w="9525">
              <a:noFill/>
              <a:miter lim="800000"/>
              <a:headEnd/>
              <a:tailEnd/>
            </a:ln>
          </p:spPr>
        </p:pic>
        <p:sp>
          <p:nvSpPr>
            <p:cNvPr id="8"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2743503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30484" y="1907721"/>
            <a:ext cx="4055269" cy="3448050"/>
          </a:xfrm>
        </p:spPr>
      </p:pic>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11</a:t>
            </a:fld>
            <a:endParaRPr lang="en-US" dirty="0"/>
          </a:p>
        </p:txBody>
      </p:sp>
      <p:pic>
        <p:nvPicPr>
          <p:cNvPr id="6146" name="Picture 6" descr="manual image 1"/>
          <p:cNvPicPr>
            <a:picLocks noChangeAspect="1" noChangeArrowheads="1"/>
          </p:cNvPicPr>
          <p:nvPr/>
        </p:nvPicPr>
        <p:blipFill>
          <a:blip r:embed="rId4"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5123" name="Rectangle 3"/>
          <p:cNvSpPr>
            <a:spLocks noChangeArrowheads="1"/>
          </p:cNvSpPr>
          <p:nvPr/>
        </p:nvSpPr>
        <p:spPr bwMode="auto">
          <a:xfrm>
            <a:off x="469900" y="1346200"/>
            <a:ext cx="8674100" cy="5715000"/>
          </a:xfrm>
          <a:prstGeom prst="rect">
            <a:avLst/>
          </a:prstGeom>
          <a:noFill/>
          <a:ln w="9525">
            <a:noFill/>
            <a:miter lim="800000"/>
            <a:headEnd/>
            <a:tailEnd/>
          </a:ln>
        </p:spPr>
        <p:txBody>
          <a:bodyPr/>
          <a:lstStyle/>
          <a:p>
            <a:pPr marL="609600" indent="-609600">
              <a:lnSpc>
                <a:spcPct val="95000"/>
              </a:lnSpc>
              <a:spcAft>
                <a:spcPct val="50000"/>
              </a:spcAft>
            </a:pPr>
            <a:endParaRPr lang="en-US" sz="2400" dirty="0"/>
          </a:p>
          <a:p>
            <a:pPr marL="609600" indent="-609600">
              <a:lnSpc>
                <a:spcPct val="95000"/>
              </a:lnSpc>
              <a:spcAft>
                <a:spcPct val="50000"/>
              </a:spcAft>
            </a:pPr>
            <a:r>
              <a:rPr lang="en-US" sz="3200" dirty="0" smtClean="0"/>
              <a:t> </a:t>
            </a:r>
            <a:endParaRPr lang="en-US" sz="2400" dirty="0" smtClean="0"/>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11516" y="112713"/>
            <a:ext cx="1090613" cy="1117600"/>
            <a:chOff x="342900" y="112712"/>
            <a:chExt cx="1090613" cy="1117144"/>
          </a:xfrm>
        </p:grpSpPr>
        <p:pic>
          <p:nvPicPr>
            <p:cNvPr id="6150" name="Picture 6"/>
            <p:cNvPicPr>
              <a:picLocks noChangeAspect="1" noChangeArrowheads="1"/>
            </p:cNvPicPr>
            <p:nvPr/>
          </p:nvPicPr>
          <p:blipFill>
            <a:blip r:embed="rId5"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3" name="Title 2"/>
          <p:cNvSpPr>
            <a:spLocks noGrp="1"/>
          </p:cNvSpPr>
          <p:nvPr>
            <p:ph type="title"/>
          </p:nvPr>
        </p:nvSpPr>
        <p:spPr>
          <a:xfrm>
            <a:off x="914400" y="240733"/>
            <a:ext cx="8229600" cy="1355838"/>
          </a:xfrm>
        </p:spPr>
        <p:txBody>
          <a:bodyPr/>
          <a:lstStyle/>
          <a:p>
            <a:r>
              <a:rPr lang="en-US" sz="3200" b="1" dirty="0" smtClean="0"/>
              <a:t>    </a:t>
            </a:r>
            <a:r>
              <a:rPr lang="en-US" sz="3200" b="1" dirty="0" err="1" smtClean="0"/>
              <a:t>Dhofar</a:t>
            </a:r>
            <a:r>
              <a:rPr lang="en-US" sz="3200" b="1" dirty="0" smtClean="0"/>
              <a:t> University </a:t>
            </a:r>
            <a:br>
              <a:rPr lang="en-US" sz="3200" b="1" dirty="0" smtClean="0"/>
            </a:br>
            <a:r>
              <a:rPr lang="en-US" sz="3200" b="1" dirty="0" smtClean="0"/>
              <a:t>(College of Commerce and Business Administration)</a:t>
            </a:r>
            <a:endParaRPr lang="en-US" sz="3200" b="1" dirty="0"/>
          </a:p>
        </p:txBody>
      </p:sp>
      <p:sp>
        <p:nvSpPr>
          <p:cNvPr id="4" name="Content Placeholder 3"/>
          <p:cNvSpPr>
            <a:spLocks noGrp="1"/>
          </p:cNvSpPr>
          <p:nvPr>
            <p:ph sz="half" idx="1"/>
          </p:nvPr>
        </p:nvSpPr>
        <p:spPr/>
        <p:txBody>
          <a:bodyPr/>
          <a:lstStyle/>
          <a:p>
            <a:r>
              <a:rPr lang="en-US" sz="2400" dirty="0" smtClean="0"/>
              <a:t>BA in Business Administration</a:t>
            </a:r>
          </a:p>
          <a:p>
            <a:r>
              <a:rPr lang="en-US" sz="2400" dirty="0"/>
              <a:t>6</a:t>
            </a:r>
            <a:r>
              <a:rPr lang="en-US" sz="2400" dirty="0" smtClean="0"/>
              <a:t> Majors (Accounting; Finance; Insurance; Management; Marketing; Management Information Systems)</a:t>
            </a:r>
          </a:p>
          <a:p>
            <a:r>
              <a:rPr lang="en-US" sz="2400" dirty="0" smtClean="0"/>
              <a:t>Key dates</a:t>
            </a:r>
          </a:p>
          <a:p>
            <a:pPr lvl="1"/>
            <a:r>
              <a:rPr lang="en-US" sz="2000" i="1" dirty="0" smtClean="0"/>
              <a:t>PSAA submitted October 2014</a:t>
            </a:r>
          </a:p>
          <a:p>
            <a:pPr lvl="1"/>
            <a:r>
              <a:rPr lang="en-US" sz="2000" i="1" dirty="0" smtClean="0"/>
              <a:t>Visit March 2015</a:t>
            </a:r>
          </a:p>
          <a:p>
            <a:pPr lvl="1"/>
            <a:r>
              <a:rPr lang="en-US" sz="2000" i="1" dirty="0" smtClean="0"/>
              <a:t>Report  approved by OAAA Board July 2015</a:t>
            </a:r>
            <a:endParaRPr lang="en-US" sz="20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170" y="274638"/>
            <a:ext cx="7678059" cy="1143000"/>
          </a:xfrm>
        </p:spPr>
        <p:txBody>
          <a:bodyPr/>
          <a:lstStyle/>
          <a:p>
            <a:r>
              <a:rPr lang="ar-OM" b="1" dirty="0" smtClean="0"/>
              <a:t>جامعة ظفار (كلية التجارة وإدارة الأعمال)</a:t>
            </a:r>
            <a:endParaRPr lang="en-US" b="1" dirty="0"/>
          </a:p>
        </p:txBody>
      </p:sp>
      <p:sp>
        <p:nvSpPr>
          <p:cNvPr id="4" name="Content Placeholder 3"/>
          <p:cNvSpPr>
            <a:spLocks noGrp="1"/>
          </p:cNvSpPr>
          <p:nvPr>
            <p:ph sz="half" idx="2"/>
          </p:nvPr>
        </p:nvSpPr>
        <p:spPr>
          <a:xfrm>
            <a:off x="653143" y="1600200"/>
            <a:ext cx="8033657" cy="4525963"/>
          </a:xfrm>
        </p:spPr>
        <p:txBody>
          <a:bodyPr/>
          <a:lstStyle/>
          <a:p>
            <a:pPr algn="r" rtl="1"/>
            <a:r>
              <a:rPr lang="ar-OM" dirty="0" err="1" smtClean="0"/>
              <a:t>بكالوريس</a:t>
            </a:r>
            <a:r>
              <a:rPr lang="ar-OM" dirty="0" smtClean="0"/>
              <a:t> آداب في إدارة الأعمال</a:t>
            </a:r>
          </a:p>
          <a:p>
            <a:pPr algn="r" rtl="1"/>
            <a:r>
              <a:rPr lang="ar-OM" dirty="0" smtClean="0"/>
              <a:t>6 تخصصات (محاسبة- مالية – تأمين – إدارة – تسويق – إدارة أنظمة المعلومات)</a:t>
            </a:r>
          </a:p>
          <a:p>
            <a:pPr algn="r" rtl="1"/>
            <a:r>
              <a:rPr lang="ar-OM" dirty="0"/>
              <a:t>المحطات الرئيسية</a:t>
            </a:r>
            <a:r>
              <a:rPr lang="ar-OM" dirty="0" smtClean="0"/>
              <a:t>:</a:t>
            </a:r>
          </a:p>
          <a:p>
            <a:pPr marL="0" indent="0" algn="r" rtl="1">
              <a:buNone/>
            </a:pPr>
            <a:endParaRPr lang="ar-OM" dirty="0"/>
          </a:p>
          <a:p>
            <a:pPr lvl="1" algn="r" rtl="1"/>
            <a:r>
              <a:rPr lang="ar-OM" sz="2800" dirty="0" smtClean="0"/>
              <a:t>أكتوبر </a:t>
            </a:r>
            <a:r>
              <a:rPr lang="ar-OM" sz="2800" dirty="0"/>
              <a:t>2014: 	تقديم طلب التقويم مقابل المعايير </a:t>
            </a:r>
            <a:r>
              <a:rPr lang="ar-OM" sz="2800" dirty="0" err="1"/>
              <a:t>البرنامجية</a:t>
            </a:r>
            <a:r>
              <a:rPr lang="ar-OM" sz="2800" dirty="0"/>
              <a:t> </a:t>
            </a:r>
            <a:endParaRPr lang="en-US" sz="2800" dirty="0"/>
          </a:p>
          <a:p>
            <a:pPr lvl="1" algn="r" rtl="1"/>
            <a:r>
              <a:rPr lang="ar-OM" sz="2800" dirty="0" smtClean="0"/>
              <a:t>مارس 2015:</a:t>
            </a:r>
            <a:r>
              <a:rPr lang="ar-OM" sz="2800" dirty="0"/>
              <a:t>	زيارة التقويم</a:t>
            </a:r>
          </a:p>
          <a:p>
            <a:pPr lvl="1" algn="r" rtl="1"/>
            <a:r>
              <a:rPr lang="ar-OM" sz="2800" dirty="0"/>
              <a:t>يوليو 2015 :	اعتماد التقرير من قبل مجلس إدارة الهيئة</a:t>
            </a:r>
            <a:r>
              <a:rPr lang="ar-OM" sz="2800" dirty="0" smtClean="0"/>
              <a:t>.</a:t>
            </a:r>
            <a:endParaRPr lang="en-US" sz="2800" dirty="0"/>
          </a:p>
        </p:txBody>
      </p:sp>
      <p:sp>
        <p:nvSpPr>
          <p:cNvPr id="5" name="Slide Number Placeholder 4"/>
          <p:cNvSpPr>
            <a:spLocks noGrp="1"/>
          </p:cNvSpPr>
          <p:nvPr>
            <p:ph type="sldNum" sz="quarter" idx="12"/>
          </p:nvPr>
        </p:nvSpPr>
        <p:spPr/>
        <p:txBody>
          <a:bodyPr/>
          <a:lstStyle/>
          <a:p>
            <a:pPr>
              <a:defRPr/>
            </a:pPr>
            <a:fld id="{36222361-09CA-4E1B-9F24-6339FF9CE5C1}" type="slidenum">
              <a:rPr lang="ar-SA" smtClean="0"/>
              <a:pPr>
                <a:defRPr/>
              </a:pPr>
              <a:t>12</a:t>
            </a:fld>
            <a:endParaRPr lang="en-US"/>
          </a:p>
        </p:txBody>
      </p:sp>
      <p:grpSp>
        <p:nvGrpSpPr>
          <p:cNvPr id="6" name="Group 6"/>
          <p:cNvGrpSpPr>
            <a:grpSpLocks/>
          </p:cNvGrpSpPr>
          <p:nvPr/>
        </p:nvGrpSpPr>
        <p:grpSpPr bwMode="auto">
          <a:xfrm>
            <a:off x="154218" y="112713"/>
            <a:ext cx="1090613" cy="1117600"/>
            <a:chOff x="342900" y="112712"/>
            <a:chExt cx="1090613" cy="1117144"/>
          </a:xfrm>
        </p:grpSpPr>
        <p:pic>
          <p:nvPicPr>
            <p:cNvPr id="7" name="Picture 6"/>
            <p:cNvPicPr>
              <a:picLocks noChangeAspect="1" noChangeArrowheads="1"/>
            </p:cNvPicPr>
            <p:nvPr/>
          </p:nvPicPr>
          <p:blipFill>
            <a:blip r:embed="rId2" cstate="print"/>
            <a:srcRect/>
            <a:stretch>
              <a:fillRect/>
            </a:stretch>
          </p:blipFill>
          <p:spPr bwMode="auto">
            <a:xfrm>
              <a:off x="388031" y="112712"/>
              <a:ext cx="843543" cy="787173"/>
            </a:xfrm>
            <a:prstGeom prst="rect">
              <a:avLst/>
            </a:prstGeom>
            <a:noFill/>
            <a:ln w="9525">
              <a:noFill/>
              <a:miter lim="800000"/>
              <a:headEnd/>
              <a:tailEnd/>
            </a:ln>
          </p:spPr>
        </p:pic>
        <p:sp>
          <p:nvSpPr>
            <p:cNvPr id="8"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2914294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3200" b="1" dirty="0" smtClean="0"/>
              <a:t>Pilot PSA Panel Members</a:t>
            </a:r>
            <a:endParaRPr lang="en-US" sz="3200" b="1" dirty="0"/>
          </a:p>
        </p:txBody>
      </p:sp>
      <p:sp>
        <p:nvSpPr>
          <p:cNvPr id="10" name="Content Placeholder 9"/>
          <p:cNvSpPr>
            <a:spLocks noGrp="1"/>
          </p:cNvSpPr>
          <p:nvPr>
            <p:ph sz="half" idx="1"/>
          </p:nvPr>
        </p:nvSpPr>
        <p:spPr/>
        <p:txBody>
          <a:bodyPr/>
          <a:lstStyle/>
          <a:p>
            <a:endParaRPr lang="en-US" sz="2400" dirty="0" smtClean="0"/>
          </a:p>
          <a:p>
            <a:pPr>
              <a:buNone/>
            </a:pPr>
            <a:endParaRPr lang="en-US" sz="2400" dirty="0" smtClean="0"/>
          </a:p>
          <a:p>
            <a:pPr lvl="1"/>
            <a:endParaRPr lang="en-US" dirty="0"/>
          </a:p>
        </p:txBody>
      </p:sp>
      <p:pic>
        <p:nvPicPr>
          <p:cNvPr id="11" name="Content Placeholder 10"/>
          <p:cNvPicPr>
            <a:picLocks noGrp="1" noChangeAspect="1"/>
          </p:cNvPicPr>
          <p:nvPr>
            <p:ph sz="half" idx="2"/>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647876" y="2088696"/>
            <a:ext cx="4038600" cy="3028950"/>
          </a:xfrm>
        </p:spPr>
      </p:pic>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13</a:t>
            </a:fld>
            <a:endParaRPr lang="en-US" dirty="0"/>
          </a:p>
        </p:txBody>
      </p:sp>
      <p:pic>
        <p:nvPicPr>
          <p:cNvPr id="6146" name="Picture 6" descr="manual image 1"/>
          <p:cNvPicPr>
            <a:picLocks noChangeAspect="1" noChangeArrowheads="1"/>
          </p:cNvPicPr>
          <p:nvPr/>
        </p:nvPicPr>
        <p:blipFill>
          <a:blip r:embed="rId5"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5123" name="Rectangle 3"/>
          <p:cNvSpPr>
            <a:spLocks noChangeArrowheads="1"/>
          </p:cNvSpPr>
          <p:nvPr/>
        </p:nvSpPr>
        <p:spPr bwMode="auto">
          <a:xfrm>
            <a:off x="469900" y="1346200"/>
            <a:ext cx="8674100" cy="5715000"/>
          </a:xfrm>
          <a:prstGeom prst="rect">
            <a:avLst/>
          </a:prstGeom>
          <a:noFill/>
          <a:ln w="9525">
            <a:noFill/>
            <a:miter lim="800000"/>
            <a:headEnd/>
            <a:tailEnd/>
          </a:ln>
        </p:spPr>
        <p:txBody>
          <a:bodyPr/>
          <a:lstStyle/>
          <a:p>
            <a:pPr marL="609600" indent="-609600">
              <a:lnSpc>
                <a:spcPct val="95000"/>
              </a:lnSpc>
              <a:spcAft>
                <a:spcPct val="50000"/>
              </a:spcAft>
            </a:pPr>
            <a:endParaRPr lang="en-US" sz="2400" dirty="0"/>
          </a:p>
          <a:p>
            <a:pPr marL="609600" indent="-609600">
              <a:lnSpc>
                <a:spcPct val="95000"/>
              </a:lnSpc>
              <a:spcAft>
                <a:spcPct val="50000"/>
              </a:spcAft>
            </a:pPr>
            <a:r>
              <a:rPr lang="en-US" sz="3200" dirty="0" smtClean="0"/>
              <a:t> </a:t>
            </a:r>
            <a:endParaRPr lang="en-US" sz="2400" dirty="0" smtClean="0"/>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0" name="Picture 6"/>
            <p:cNvPicPr>
              <a:picLocks noChangeAspect="1" noChangeArrowheads="1"/>
            </p:cNvPicPr>
            <p:nvPr/>
          </p:nvPicPr>
          <p:blipFill>
            <a:blip r:embed="rId6"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4252" y="1988458"/>
            <a:ext cx="2771047" cy="3483429"/>
          </a:xfrm>
          <a:prstGeom prst="rect">
            <a:avLst/>
          </a:prstGeom>
        </p:spPr>
      </p:pic>
    </p:spTree>
    <p:extLst>
      <p:ext uri="{BB962C8B-B14F-4D97-AF65-F5344CB8AC3E}">
        <p14:creationId xmlns:p14="http://schemas.microsoft.com/office/powerpoint/2010/main" val="602430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endParaRPr lang="en-US" sz="2400" dirty="0" smtClean="0"/>
          </a:p>
          <a:p>
            <a:pPr>
              <a:buNone/>
            </a:pPr>
            <a:endParaRPr lang="en-US" sz="2400" b="1" dirty="0" smtClean="0"/>
          </a:p>
          <a:p>
            <a:pPr lvl="1"/>
            <a:endParaRPr lang="en-US" dirty="0"/>
          </a:p>
        </p:txBody>
      </p:sp>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14</a:t>
            </a:fld>
            <a:endParaRPr lang="en-US" dirty="0"/>
          </a:p>
        </p:txBody>
      </p:sp>
      <p:pic>
        <p:nvPicPr>
          <p:cNvPr id="6146"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5123" name="Rectangle 3"/>
          <p:cNvSpPr>
            <a:spLocks noChangeArrowheads="1"/>
          </p:cNvSpPr>
          <p:nvPr/>
        </p:nvSpPr>
        <p:spPr bwMode="auto">
          <a:xfrm>
            <a:off x="469900" y="1422400"/>
            <a:ext cx="8340271" cy="5225143"/>
          </a:xfrm>
          <a:prstGeom prst="rect">
            <a:avLst/>
          </a:prstGeom>
          <a:noFill/>
          <a:ln w="9525">
            <a:noFill/>
            <a:miter lim="800000"/>
            <a:headEnd/>
            <a:tailEnd/>
          </a:ln>
        </p:spPr>
        <p:txBody>
          <a:bodyPr/>
          <a:lstStyle/>
          <a:p>
            <a:pPr marL="609600" indent="-609600">
              <a:lnSpc>
                <a:spcPct val="95000"/>
              </a:lnSpc>
              <a:spcAft>
                <a:spcPct val="50000"/>
              </a:spcAft>
              <a:buFont typeface="Wingdings" panose="05000000000000000000" pitchFamily="2" charset="2"/>
              <a:buChar char="ü"/>
            </a:pPr>
            <a:r>
              <a:rPr lang="en-US" sz="2800" dirty="0" smtClean="0"/>
              <a:t>Constructive feedback received throughout the pilot process </a:t>
            </a:r>
          </a:p>
          <a:p>
            <a:pPr lvl="3">
              <a:lnSpc>
                <a:spcPct val="95000"/>
              </a:lnSpc>
              <a:spcAft>
                <a:spcPct val="50000"/>
              </a:spcAft>
            </a:pPr>
            <a:r>
              <a:rPr lang="en-US" sz="2400" i="1" dirty="0" smtClean="0"/>
              <a:t>During the planning stages</a:t>
            </a:r>
          </a:p>
          <a:p>
            <a:pPr lvl="3">
              <a:lnSpc>
                <a:spcPct val="95000"/>
              </a:lnSpc>
              <a:spcAft>
                <a:spcPct val="50000"/>
              </a:spcAft>
            </a:pPr>
            <a:r>
              <a:rPr lang="en-US" sz="2400" i="1" dirty="0" smtClean="0"/>
              <a:t>At the end of the visit</a:t>
            </a:r>
          </a:p>
          <a:p>
            <a:pPr lvl="3">
              <a:lnSpc>
                <a:spcPct val="95000"/>
              </a:lnSpc>
              <a:spcAft>
                <a:spcPct val="50000"/>
              </a:spcAft>
            </a:pPr>
            <a:r>
              <a:rPr lang="en-US" sz="2400" i="1" dirty="0" smtClean="0"/>
              <a:t>During preparation and </a:t>
            </a:r>
            <a:r>
              <a:rPr lang="en-US" sz="2400" i="1" dirty="0" err="1" smtClean="0"/>
              <a:t>finalisation</a:t>
            </a:r>
            <a:r>
              <a:rPr lang="en-US" sz="2400" i="1" dirty="0" smtClean="0"/>
              <a:t> of the reports</a:t>
            </a:r>
          </a:p>
          <a:p>
            <a:pPr lvl="3">
              <a:lnSpc>
                <a:spcPct val="95000"/>
              </a:lnSpc>
              <a:spcAft>
                <a:spcPct val="50000"/>
              </a:spcAft>
            </a:pPr>
            <a:r>
              <a:rPr lang="en-US" sz="2400" i="1" dirty="0" smtClean="0"/>
              <a:t>At the end of the pilot process (formal evaluation questionnaires)</a:t>
            </a:r>
          </a:p>
          <a:p>
            <a:pPr marL="457200" indent="-457200">
              <a:lnSpc>
                <a:spcPct val="95000"/>
              </a:lnSpc>
              <a:spcAft>
                <a:spcPct val="50000"/>
              </a:spcAft>
              <a:buFont typeface="Wingdings" panose="05000000000000000000" pitchFamily="2" charset="2"/>
              <a:buChar char="ü"/>
            </a:pPr>
            <a:r>
              <a:rPr lang="en-US" sz="2800" dirty="0" smtClean="0"/>
              <a:t>Feedback included:</a:t>
            </a:r>
          </a:p>
          <a:p>
            <a:pPr lvl="3">
              <a:lnSpc>
                <a:spcPct val="95000"/>
              </a:lnSpc>
              <a:spcAft>
                <a:spcPct val="50000"/>
              </a:spcAft>
            </a:pPr>
            <a:r>
              <a:rPr lang="en-US" sz="2400" i="1" dirty="0" smtClean="0"/>
              <a:t>‘What works well’</a:t>
            </a:r>
          </a:p>
          <a:p>
            <a:pPr lvl="3">
              <a:lnSpc>
                <a:spcPct val="95000"/>
              </a:lnSpc>
              <a:spcAft>
                <a:spcPct val="50000"/>
              </a:spcAft>
            </a:pPr>
            <a:r>
              <a:rPr lang="en-US" sz="2400" i="1" dirty="0" smtClean="0"/>
              <a:t>‘Areas for improvement’</a:t>
            </a:r>
          </a:p>
          <a:p>
            <a:pPr marL="609600" indent="-609600">
              <a:lnSpc>
                <a:spcPct val="95000"/>
              </a:lnSpc>
              <a:spcAft>
                <a:spcPct val="50000"/>
              </a:spcAft>
              <a:buFont typeface="Wingdings" panose="05000000000000000000" pitchFamily="2" charset="2"/>
              <a:buChar char="ü"/>
            </a:pPr>
            <a:endParaRPr lang="en-US" sz="2400" dirty="0" smtClean="0"/>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0"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Title 8"/>
          <p:cNvSpPr>
            <a:spLocks noGrp="1"/>
          </p:cNvSpPr>
          <p:nvPr>
            <p:ph type="title"/>
          </p:nvPr>
        </p:nvSpPr>
        <p:spPr>
          <a:xfrm>
            <a:off x="457200" y="274638"/>
            <a:ext cx="8229600" cy="1075191"/>
          </a:xfrm>
        </p:spPr>
        <p:txBody>
          <a:bodyPr/>
          <a:lstStyle/>
          <a:p>
            <a:r>
              <a:rPr lang="en-US" sz="3200" b="1" dirty="0" smtClean="0"/>
              <a:t>The Learning Value of the Pilots</a:t>
            </a:r>
            <a:r>
              <a:rPr lang="en-US" sz="3200" dirty="0" smtClean="0"/>
              <a:t> </a:t>
            </a:r>
            <a:endParaRPr lang="en-US" sz="3200" dirty="0"/>
          </a:p>
        </p:txBody>
      </p:sp>
    </p:spTree>
    <p:extLst>
      <p:ext uri="{BB962C8B-B14F-4D97-AF65-F5344CB8AC3E}">
        <p14:creationId xmlns:p14="http://schemas.microsoft.com/office/powerpoint/2010/main" val="2740376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OM" b="1" dirty="0" smtClean="0"/>
              <a:t>فوائـــــد عمليات التقويم التجريبية</a:t>
            </a:r>
            <a:endParaRPr lang="en-US" b="1" dirty="0"/>
          </a:p>
        </p:txBody>
      </p:sp>
      <p:sp>
        <p:nvSpPr>
          <p:cNvPr id="3" name="Content Placeholder 2"/>
          <p:cNvSpPr>
            <a:spLocks noGrp="1"/>
          </p:cNvSpPr>
          <p:nvPr>
            <p:ph idx="1"/>
          </p:nvPr>
        </p:nvSpPr>
        <p:spPr>
          <a:xfrm>
            <a:off x="457200" y="1277257"/>
            <a:ext cx="8229600" cy="5050971"/>
          </a:xfrm>
        </p:spPr>
        <p:txBody>
          <a:bodyPr/>
          <a:lstStyle/>
          <a:p>
            <a:pPr algn="r" rtl="1"/>
            <a:r>
              <a:rPr lang="ar-OM" dirty="0" smtClean="0"/>
              <a:t>الحصول على تغذية راجعة بناءة طوال العملية التجريبية:</a:t>
            </a:r>
          </a:p>
          <a:p>
            <a:pPr lvl="1" algn="r" rtl="1"/>
            <a:r>
              <a:rPr lang="ar-OM" sz="3000" dirty="0" smtClean="0"/>
              <a:t>في مراحل التخطيط</a:t>
            </a:r>
          </a:p>
          <a:p>
            <a:pPr lvl="1" algn="r" rtl="1"/>
            <a:r>
              <a:rPr lang="ar-OM" sz="3000" dirty="0" smtClean="0"/>
              <a:t>في نهاية الزيارة عند إعداد التقارير ووضعها في صيغتها النهائية</a:t>
            </a:r>
          </a:p>
          <a:p>
            <a:pPr lvl="1" algn="r" rtl="1"/>
            <a:r>
              <a:rPr lang="ar-OM" dirty="0" smtClean="0"/>
              <a:t>في نهاية عملية التقويم التجريبية (استبيان رسمي لتقويم العملية)</a:t>
            </a:r>
          </a:p>
          <a:p>
            <a:pPr algn="r" rtl="1"/>
            <a:r>
              <a:rPr lang="ar-OM" dirty="0" smtClean="0"/>
              <a:t>شملت التغذية الراجعة:</a:t>
            </a:r>
          </a:p>
          <a:p>
            <a:pPr lvl="1" algn="r" rtl="1"/>
            <a:r>
              <a:rPr lang="ar-OM" sz="3000" dirty="0" smtClean="0"/>
              <a:t>الجوانب التي تعمل بشكل جيد</a:t>
            </a:r>
          </a:p>
          <a:p>
            <a:pPr lvl="1" algn="r" rtl="1"/>
            <a:r>
              <a:rPr lang="ar-OM" sz="3000" dirty="0" smtClean="0"/>
              <a:t>الجوانب القابلة للتحسين</a:t>
            </a:r>
            <a:endParaRPr lang="en-US" sz="3000" dirty="0"/>
          </a:p>
        </p:txBody>
      </p:sp>
      <p:sp>
        <p:nvSpPr>
          <p:cNvPr id="4" name="Slide Number Placeholder 3"/>
          <p:cNvSpPr>
            <a:spLocks noGrp="1"/>
          </p:cNvSpPr>
          <p:nvPr>
            <p:ph type="sldNum" sz="quarter" idx="12"/>
          </p:nvPr>
        </p:nvSpPr>
        <p:spPr/>
        <p:txBody>
          <a:bodyPr/>
          <a:lstStyle/>
          <a:p>
            <a:pPr>
              <a:defRPr/>
            </a:pPr>
            <a:fld id="{FF5C31C0-4BD7-4099-B0FD-078A0B3769F7}" type="slidenum">
              <a:rPr lang="ar-SA" smtClean="0"/>
              <a:pPr>
                <a:defRPr/>
              </a:pPr>
              <a:t>15</a:t>
            </a:fld>
            <a:endParaRPr lang="en-US"/>
          </a:p>
        </p:txBody>
      </p:sp>
      <p:grpSp>
        <p:nvGrpSpPr>
          <p:cNvPr id="5" name="Group 6"/>
          <p:cNvGrpSpPr>
            <a:grpSpLocks/>
          </p:cNvGrpSpPr>
          <p:nvPr/>
        </p:nvGrpSpPr>
        <p:grpSpPr bwMode="auto">
          <a:xfrm>
            <a:off x="154218" y="127227"/>
            <a:ext cx="1090613" cy="1117600"/>
            <a:chOff x="342900" y="112712"/>
            <a:chExt cx="1090613" cy="1117144"/>
          </a:xfrm>
        </p:grpSpPr>
        <p:pic>
          <p:nvPicPr>
            <p:cNvPr id="6" name="Picture 6"/>
            <p:cNvPicPr>
              <a:picLocks noChangeAspect="1" noChangeArrowheads="1"/>
            </p:cNvPicPr>
            <p:nvPr/>
          </p:nvPicPr>
          <p:blipFill>
            <a:blip r:embed="rId2" cstate="print"/>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277209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16</a:t>
            </a:fld>
            <a:endParaRPr lang="en-US" dirty="0"/>
          </a:p>
        </p:txBody>
      </p:sp>
      <p:sp>
        <p:nvSpPr>
          <p:cNvPr id="5123" name="Rectangle 3"/>
          <p:cNvSpPr>
            <a:spLocks noChangeArrowheads="1"/>
          </p:cNvSpPr>
          <p:nvPr/>
        </p:nvSpPr>
        <p:spPr bwMode="auto">
          <a:xfrm>
            <a:off x="469900" y="1346200"/>
            <a:ext cx="8674100" cy="5715000"/>
          </a:xfrm>
          <a:prstGeom prst="rect">
            <a:avLst/>
          </a:prstGeom>
          <a:noFill/>
          <a:ln w="9525">
            <a:noFill/>
            <a:miter lim="800000"/>
            <a:headEnd/>
            <a:tailEnd/>
          </a:ln>
        </p:spPr>
        <p:txBody>
          <a:bodyPr/>
          <a:lstStyle/>
          <a:p>
            <a:pPr marL="609600" indent="-609600">
              <a:lnSpc>
                <a:spcPct val="95000"/>
              </a:lnSpc>
              <a:spcAft>
                <a:spcPct val="50000"/>
              </a:spcAft>
            </a:pPr>
            <a:endParaRPr lang="en-US" sz="2400" dirty="0"/>
          </a:p>
          <a:p>
            <a:pPr marL="609600" indent="-609600">
              <a:lnSpc>
                <a:spcPct val="95000"/>
              </a:lnSpc>
              <a:spcAft>
                <a:spcPct val="50000"/>
              </a:spcAft>
            </a:pPr>
            <a:r>
              <a:rPr lang="en-US" sz="3200" dirty="0" smtClean="0"/>
              <a:t> </a:t>
            </a:r>
            <a:endParaRPr lang="en-US" sz="2400" dirty="0" smtClean="0"/>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0" name="Picture 6"/>
            <p:cNvPicPr>
              <a:picLocks noChangeAspect="1" noChangeArrowheads="1"/>
            </p:cNvPicPr>
            <p:nvPr/>
          </p:nvPicPr>
          <p:blipFill>
            <a:blip r:embed="rId3"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pic>
        <p:nvPicPr>
          <p:cNvPr id="6146" name="Picture 6" descr="manual image 1"/>
          <p:cNvPicPr>
            <a:picLocks noChangeAspect="1" noChangeArrowheads="1"/>
          </p:cNvPicPr>
          <p:nvPr/>
        </p:nvPicPr>
        <p:blipFill>
          <a:blip r:embed="rId4" cstate="print">
            <a:lum bright="70000" contrast="-70000"/>
            <a:grayscl/>
          </a:blip>
          <a:srcRect r="64510"/>
          <a:stretch>
            <a:fillRect/>
          </a:stretch>
        </p:blipFill>
        <p:spPr bwMode="auto">
          <a:xfrm>
            <a:off x="-261257" y="0"/>
            <a:ext cx="1828800" cy="6858000"/>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7807" y="1346200"/>
            <a:ext cx="3114675" cy="280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7513" y="1168400"/>
            <a:ext cx="3455987"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p:txBody>
          <a:bodyPr/>
          <a:lstStyle/>
          <a:p>
            <a:r>
              <a:rPr lang="en-US" sz="3200" b="1" dirty="0" smtClean="0"/>
              <a:t>What OAAA learned from the Pilots (1)</a:t>
            </a:r>
            <a:endParaRPr lang="en-US" sz="3200" b="1" dirty="0"/>
          </a:p>
        </p:txBody>
      </p:sp>
      <p:sp>
        <p:nvSpPr>
          <p:cNvPr id="12" name="Oval Callout 11"/>
          <p:cNvSpPr/>
          <p:nvPr/>
        </p:nvSpPr>
        <p:spPr>
          <a:xfrm>
            <a:off x="3053442" y="3904343"/>
            <a:ext cx="3100616" cy="198845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333300"/>
                </a:solidFill>
              </a:rPr>
              <a:t>#3. The scope of the Program Standards (v1.2) was too wide</a:t>
            </a:r>
            <a:endParaRPr lang="en-US" b="1" dirty="0">
              <a:solidFill>
                <a:srgbClr val="333300"/>
              </a:solidFill>
            </a:endParaRPr>
          </a:p>
        </p:txBody>
      </p:sp>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88" y="239713"/>
            <a:ext cx="8413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365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54571" cy="1143000"/>
          </a:xfrm>
        </p:spPr>
        <p:txBody>
          <a:bodyPr/>
          <a:lstStyle/>
          <a:p>
            <a:pPr rtl="1"/>
            <a:r>
              <a:rPr lang="ar-OM" b="1" dirty="0" smtClean="0"/>
              <a:t>الدروس المستفادة من </a:t>
            </a:r>
            <a:r>
              <a:rPr lang="en-US" b="1" dirty="0" smtClean="0"/>
              <a:t/>
            </a:r>
            <a:br>
              <a:rPr lang="en-US" b="1" dirty="0" smtClean="0"/>
            </a:br>
            <a:r>
              <a:rPr lang="ar-OM" b="1" dirty="0" smtClean="0"/>
              <a:t>التقويم التجريبي (1)</a:t>
            </a:r>
            <a:endParaRPr lang="en-US" b="1" dirty="0"/>
          </a:p>
        </p:txBody>
      </p:sp>
      <p:sp>
        <p:nvSpPr>
          <p:cNvPr id="5" name="Content Placeholder 4"/>
          <p:cNvSpPr>
            <a:spLocks noGrp="1"/>
          </p:cNvSpPr>
          <p:nvPr>
            <p:ph idx="1"/>
          </p:nvPr>
        </p:nvSpPr>
        <p:spPr>
          <a:xfrm>
            <a:off x="457200" y="1886857"/>
            <a:ext cx="8229600" cy="4239306"/>
          </a:xfrm>
        </p:spPr>
        <p:txBody>
          <a:bodyPr/>
          <a:lstStyle/>
          <a:p>
            <a:pPr marL="514350" indent="-514350" algn="r" rtl="1">
              <a:buFont typeface="+mj-lt"/>
              <a:buAutoNum type="arabicPeriod"/>
            </a:pPr>
            <a:r>
              <a:rPr lang="ar-OM" dirty="0" smtClean="0"/>
              <a:t>ضرورة وجود فصل واضح بين المسائل المتعلقة بالبرامج الأكاديمية والمسائل المؤسسية.</a:t>
            </a:r>
          </a:p>
          <a:p>
            <a:pPr marL="514350" indent="-514350" algn="r" rtl="1">
              <a:buFont typeface="+mj-lt"/>
              <a:buAutoNum type="arabicPeriod"/>
            </a:pPr>
            <a:r>
              <a:rPr lang="ar-OM" dirty="0" smtClean="0"/>
              <a:t>التفكير في إمكانية جعل الاعتماد المؤسسي متطلبا (شرطا مسبقا) للاعتماد </a:t>
            </a:r>
            <a:r>
              <a:rPr lang="ar-OM" dirty="0" err="1" smtClean="0"/>
              <a:t>البرنامجي</a:t>
            </a:r>
            <a:r>
              <a:rPr lang="ar-OM" dirty="0" smtClean="0"/>
              <a:t>.</a:t>
            </a:r>
          </a:p>
          <a:p>
            <a:pPr marL="514350" indent="-514350" algn="r" rtl="1">
              <a:buFont typeface="+mj-lt"/>
              <a:buAutoNum type="arabicPeriod"/>
            </a:pPr>
            <a:r>
              <a:rPr lang="ar-OM" dirty="0" smtClean="0"/>
              <a:t>نطاق المعايير </a:t>
            </a:r>
            <a:r>
              <a:rPr lang="ar-OM" dirty="0" err="1" smtClean="0"/>
              <a:t>البرنامجية</a:t>
            </a:r>
            <a:r>
              <a:rPr lang="ar-OM" dirty="0" smtClean="0"/>
              <a:t> (نسخة 1.2) كان واسعا جدا.</a:t>
            </a:r>
            <a:endParaRPr lang="en-US" dirty="0"/>
          </a:p>
        </p:txBody>
      </p:sp>
      <p:sp>
        <p:nvSpPr>
          <p:cNvPr id="3" name="Slide Number Placeholder 2"/>
          <p:cNvSpPr>
            <a:spLocks noGrp="1"/>
          </p:cNvSpPr>
          <p:nvPr>
            <p:ph type="sldNum" sz="quarter" idx="12"/>
          </p:nvPr>
        </p:nvSpPr>
        <p:spPr/>
        <p:txBody>
          <a:bodyPr/>
          <a:lstStyle/>
          <a:p>
            <a:pPr>
              <a:defRPr/>
            </a:pPr>
            <a:fld id="{30240548-B600-4CE2-8C79-E9AFC32F72C2}" type="slidenum">
              <a:rPr lang="ar-SA" smtClean="0"/>
              <a:pPr>
                <a:defRPr/>
              </a:pPr>
              <a:t>17</a:t>
            </a:fld>
            <a:endParaRPr lang="en-US"/>
          </a:p>
        </p:txBody>
      </p:sp>
      <p:grpSp>
        <p:nvGrpSpPr>
          <p:cNvPr id="6" name="Group 6"/>
          <p:cNvGrpSpPr>
            <a:grpSpLocks/>
          </p:cNvGrpSpPr>
          <p:nvPr/>
        </p:nvGrpSpPr>
        <p:grpSpPr bwMode="auto">
          <a:xfrm>
            <a:off x="342900" y="112713"/>
            <a:ext cx="1090613" cy="1117600"/>
            <a:chOff x="342900" y="112712"/>
            <a:chExt cx="1090613" cy="1117144"/>
          </a:xfrm>
        </p:grpSpPr>
        <p:pic>
          <p:nvPicPr>
            <p:cNvPr id="7" name="Picture 6"/>
            <p:cNvPicPr>
              <a:picLocks noChangeAspect="1" noChangeArrowheads="1"/>
            </p:cNvPicPr>
            <p:nvPr/>
          </p:nvPicPr>
          <p:blipFill>
            <a:blip r:embed="rId2" cstate="print"/>
            <a:srcRect/>
            <a:stretch>
              <a:fillRect/>
            </a:stretch>
          </p:blipFill>
          <p:spPr bwMode="auto">
            <a:xfrm>
              <a:off x="388031" y="112712"/>
              <a:ext cx="843543" cy="787173"/>
            </a:xfrm>
            <a:prstGeom prst="rect">
              <a:avLst/>
            </a:prstGeom>
            <a:noFill/>
            <a:ln w="9525">
              <a:noFill/>
              <a:miter lim="800000"/>
              <a:headEnd/>
              <a:tailEnd/>
            </a:ln>
          </p:spPr>
        </p:pic>
        <p:sp>
          <p:nvSpPr>
            <p:cNvPr id="8"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1584844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21543" y="231094"/>
            <a:ext cx="6828971" cy="1234849"/>
          </a:xfrm>
        </p:spPr>
        <p:txBody>
          <a:bodyPr/>
          <a:lstStyle/>
          <a:p>
            <a:r>
              <a:rPr lang="en-US" sz="3200" b="1" dirty="0" smtClean="0"/>
              <a:t>Learning points from the Pilots (2)</a:t>
            </a:r>
            <a:endParaRPr lang="en-US" sz="3200" b="1" dirty="0"/>
          </a:p>
        </p:txBody>
      </p:sp>
      <p:sp>
        <p:nvSpPr>
          <p:cNvPr id="10" name="Content Placeholder 9"/>
          <p:cNvSpPr>
            <a:spLocks noGrp="1"/>
          </p:cNvSpPr>
          <p:nvPr>
            <p:ph idx="1"/>
          </p:nvPr>
        </p:nvSpPr>
        <p:spPr>
          <a:xfrm>
            <a:off x="1865086" y="1585687"/>
            <a:ext cx="6785428" cy="4669970"/>
          </a:xfrm>
        </p:spPr>
        <p:txBody>
          <a:bodyPr/>
          <a:lstStyle/>
          <a:p>
            <a:endParaRPr lang="en-US" sz="2400" dirty="0" smtClean="0"/>
          </a:p>
          <a:p>
            <a:pPr>
              <a:buNone/>
            </a:pPr>
            <a:endParaRPr lang="en-US" sz="2400" dirty="0" smtClean="0"/>
          </a:p>
          <a:p>
            <a:pPr lvl="1"/>
            <a:endParaRPr lang="en-US" dirty="0"/>
          </a:p>
        </p:txBody>
      </p:sp>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18</a:t>
            </a:fld>
            <a:endParaRPr lang="en-US" dirty="0"/>
          </a:p>
        </p:txBody>
      </p:sp>
      <p:pic>
        <p:nvPicPr>
          <p:cNvPr id="6146"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5123" name="Rectangle 3"/>
          <p:cNvSpPr>
            <a:spLocks noChangeArrowheads="1"/>
          </p:cNvSpPr>
          <p:nvPr/>
        </p:nvSpPr>
        <p:spPr bwMode="auto">
          <a:xfrm>
            <a:off x="469900" y="1346200"/>
            <a:ext cx="8674100" cy="5715000"/>
          </a:xfrm>
          <a:prstGeom prst="rect">
            <a:avLst/>
          </a:prstGeom>
          <a:noFill/>
          <a:ln w="9525">
            <a:noFill/>
            <a:miter lim="800000"/>
            <a:headEnd/>
            <a:tailEnd/>
          </a:ln>
        </p:spPr>
        <p:txBody>
          <a:bodyPr/>
          <a:lstStyle/>
          <a:p>
            <a:pPr marL="609600" indent="-609600">
              <a:lnSpc>
                <a:spcPct val="95000"/>
              </a:lnSpc>
              <a:spcAft>
                <a:spcPct val="50000"/>
              </a:spcAft>
            </a:pPr>
            <a:endParaRPr lang="en-US" sz="2400" dirty="0"/>
          </a:p>
          <a:p>
            <a:pPr marL="609600" indent="-609600">
              <a:lnSpc>
                <a:spcPct val="95000"/>
              </a:lnSpc>
              <a:spcAft>
                <a:spcPct val="50000"/>
              </a:spcAft>
            </a:pPr>
            <a:r>
              <a:rPr lang="en-US" sz="3200" dirty="0" smtClean="0"/>
              <a:t> </a:t>
            </a:r>
            <a:endParaRPr lang="en-US" sz="2400" dirty="0" smtClean="0"/>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0"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3" name="Oval Callout 2"/>
          <p:cNvSpPr/>
          <p:nvPr/>
        </p:nvSpPr>
        <p:spPr>
          <a:xfrm>
            <a:off x="2162628" y="1206209"/>
            <a:ext cx="2902858" cy="239333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333300"/>
                </a:solidFill>
              </a:rPr>
              <a:t>#4 Need to clarify the wording of some Program Standards and Criteria</a:t>
            </a:r>
            <a:endParaRPr lang="en-US" sz="2000" b="1" dirty="0">
              <a:solidFill>
                <a:srgbClr val="333300"/>
              </a:solidFill>
            </a:endParaRPr>
          </a:p>
        </p:txBody>
      </p:sp>
      <p:sp>
        <p:nvSpPr>
          <p:cNvPr id="4" name="Oval Callout 3"/>
          <p:cNvSpPr/>
          <p:nvPr/>
        </p:nvSpPr>
        <p:spPr>
          <a:xfrm>
            <a:off x="5500914" y="1930400"/>
            <a:ext cx="3178629" cy="2438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000" b="1" dirty="0" smtClean="0">
                <a:solidFill>
                  <a:srgbClr val="333300"/>
                </a:solidFill>
              </a:rPr>
              <a:t>#5 Need to be more ‘outcome-focused’ (what students and graduates of the program achieve)</a:t>
            </a:r>
            <a:endParaRPr lang="en-US" sz="2000" b="1" dirty="0">
              <a:solidFill>
                <a:srgbClr val="333300"/>
              </a:solidFill>
            </a:endParaRPr>
          </a:p>
        </p:txBody>
      </p:sp>
      <p:sp>
        <p:nvSpPr>
          <p:cNvPr id="5" name="Oval Callout 4"/>
          <p:cNvSpPr/>
          <p:nvPr/>
        </p:nvSpPr>
        <p:spPr>
          <a:xfrm>
            <a:off x="2278740" y="4094553"/>
            <a:ext cx="4339773" cy="18303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333300"/>
                </a:solidFill>
              </a:rPr>
              <a:t>#6 Need greater focus on ‘technical evaluation’ (academic/professional aspects)</a:t>
            </a:r>
            <a:endParaRPr lang="en-US" sz="2000" b="1" dirty="0">
              <a:solidFill>
                <a:srgbClr val="333300"/>
              </a:solidFill>
            </a:endParaRPr>
          </a:p>
        </p:txBody>
      </p:sp>
    </p:spTree>
    <p:extLst>
      <p:ext uri="{BB962C8B-B14F-4D97-AF65-F5344CB8AC3E}">
        <p14:creationId xmlns:p14="http://schemas.microsoft.com/office/powerpoint/2010/main" val="2410365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OM" b="1" dirty="0"/>
              <a:t>الدروس المستفادة من </a:t>
            </a:r>
            <a:r>
              <a:rPr lang="en-US" b="1" dirty="0" smtClean="0"/>
              <a:t/>
            </a:r>
            <a:br>
              <a:rPr lang="en-US" b="1" dirty="0" smtClean="0"/>
            </a:br>
            <a:r>
              <a:rPr lang="ar-OM" b="1" dirty="0" smtClean="0"/>
              <a:t>التقويم </a:t>
            </a:r>
            <a:r>
              <a:rPr lang="ar-OM" b="1" dirty="0"/>
              <a:t>التجريبي </a:t>
            </a:r>
            <a:r>
              <a:rPr lang="ar-OM" b="1" dirty="0" smtClean="0"/>
              <a:t>(2)</a:t>
            </a:r>
            <a:endParaRPr lang="en-US" dirty="0"/>
          </a:p>
        </p:txBody>
      </p:sp>
      <p:sp>
        <p:nvSpPr>
          <p:cNvPr id="3" name="Content Placeholder 2"/>
          <p:cNvSpPr>
            <a:spLocks noGrp="1"/>
          </p:cNvSpPr>
          <p:nvPr>
            <p:ph idx="1"/>
          </p:nvPr>
        </p:nvSpPr>
        <p:spPr>
          <a:xfrm>
            <a:off x="457200" y="1828800"/>
            <a:ext cx="8229600" cy="4297363"/>
          </a:xfrm>
        </p:spPr>
        <p:txBody>
          <a:bodyPr/>
          <a:lstStyle/>
          <a:p>
            <a:pPr marL="514350" indent="-514350" algn="r" rtl="1">
              <a:buFont typeface="+mj-lt"/>
              <a:buAutoNum type="arabicPeriod" startAt="4"/>
            </a:pPr>
            <a:r>
              <a:rPr lang="ar-OM" dirty="0" smtClean="0"/>
              <a:t>ضرورة توضيح نصوص بعض المعايير والمقاييس.</a:t>
            </a:r>
          </a:p>
          <a:p>
            <a:pPr marL="514350" indent="-514350" algn="r" rtl="1">
              <a:buFont typeface="+mj-lt"/>
              <a:buAutoNum type="arabicPeriod" startAt="4"/>
            </a:pPr>
            <a:endParaRPr lang="ar-OM" dirty="0" smtClean="0"/>
          </a:p>
          <a:p>
            <a:pPr marL="514350" indent="-514350" algn="r" rtl="1">
              <a:buFont typeface="+mj-lt"/>
              <a:buAutoNum type="arabicPeriod" startAt="4"/>
            </a:pPr>
            <a:r>
              <a:rPr lang="ar-OM" dirty="0" smtClean="0"/>
              <a:t>ضرورة أن تركز المعايير والمقاييس أكثر على المخرجات (ما يحقّقه طلبة البرنامج </a:t>
            </a:r>
            <a:r>
              <a:rPr lang="ar-OM" dirty="0" err="1" smtClean="0"/>
              <a:t>وخرّيجوه</a:t>
            </a:r>
            <a:r>
              <a:rPr lang="ar-OM" dirty="0" smtClean="0"/>
              <a:t>).</a:t>
            </a:r>
          </a:p>
          <a:p>
            <a:pPr marL="514350" indent="-514350" algn="r" rtl="1">
              <a:buFont typeface="+mj-lt"/>
              <a:buAutoNum type="arabicPeriod" startAt="4"/>
            </a:pPr>
            <a:endParaRPr lang="ar-OM" dirty="0"/>
          </a:p>
          <a:p>
            <a:pPr marL="514350" indent="-514350" algn="r" rtl="1">
              <a:buFont typeface="+mj-lt"/>
              <a:buAutoNum type="arabicPeriod" startAt="4"/>
            </a:pPr>
            <a:r>
              <a:rPr lang="ar-OM" dirty="0" smtClean="0"/>
              <a:t>ضرورة التركيز بشكل أكبر على «التقويم الفني» (الجوانب الأكاديمية والمهنية).</a:t>
            </a:r>
          </a:p>
          <a:p>
            <a:pPr algn="r" rtl="1"/>
            <a:endParaRPr lang="en-US" dirty="0"/>
          </a:p>
        </p:txBody>
      </p:sp>
      <p:sp>
        <p:nvSpPr>
          <p:cNvPr id="4" name="Slide Number Placeholder 3"/>
          <p:cNvSpPr>
            <a:spLocks noGrp="1"/>
          </p:cNvSpPr>
          <p:nvPr>
            <p:ph type="sldNum" sz="quarter" idx="12"/>
          </p:nvPr>
        </p:nvSpPr>
        <p:spPr/>
        <p:txBody>
          <a:bodyPr/>
          <a:lstStyle/>
          <a:p>
            <a:pPr>
              <a:defRPr/>
            </a:pPr>
            <a:fld id="{FF5C31C0-4BD7-4099-B0FD-078A0B3769F7}" type="slidenum">
              <a:rPr lang="ar-SA" smtClean="0"/>
              <a:pPr>
                <a:defRPr/>
              </a:pPr>
              <a:t>19</a:t>
            </a:fld>
            <a:endParaRPr lang="en-US"/>
          </a:p>
        </p:txBody>
      </p:sp>
      <p:grpSp>
        <p:nvGrpSpPr>
          <p:cNvPr id="5" name="Group 6"/>
          <p:cNvGrpSpPr>
            <a:grpSpLocks/>
          </p:cNvGrpSpPr>
          <p:nvPr/>
        </p:nvGrpSpPr>
        <p:grpSpPr bwMode="auto">
          <a:xfrm>
            <a:off x="154218" y="127227"/>
            <a:ext cx="1090613" cy="1117600"/>
            <a:chOff x="342900" y="112712"/>
            <a:chExt cx="1090613" cy="1117144"/>
          </a:xfrm>
        </p:grpSpPr>
        <p:pic>
          <p:nvPicPr>
            <p:cNvPr id="6" name="Picture 6"/>
            <p:cNvPicPr>
              <a:picLocks noChangeAspect="1" noChangeArrowheads="1"/>
            </p:cNvPicPr>
            <p:nvPr/>
          </p:nvPicPr>
          <p:blipFill>
            <a:blip r:embed="rId2" cstate="print"/>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1560637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F5C31C0-4BD7-4099-B0FD-078A0B3769F7}" type="slidenum">
              <a:rPr lang="ar-SA" smtClean="0"/>
              <a:pPr>
                <a:defRPr/>
              </a:pPr>
              <a:t>2</a:t>
            </a:fld>
            <a:endParaRPr lang="en-US"/>
          </a:p>
        </p:txBody>
      </p:sp>
      <p:sp>
        <p:nvSpPr>
          <p:cNvPr id="6" name="Content Placeholder 5"/>
          <p:cNvSpPr>
            <a:spLocks noGrp="1"/>
          </p:cNvSpPr>
          <p:nvPr>
            <p:ph idx="1"/>
          </p:nvPr>
        </p:nvSpPr>
        <p:spPr>
          <a:xfrm>
            <a:off x="457200" y="246744"/>
            <a:ext cx="8229600" cy="5879420"/>
          </a:xfrm>
        </p:spPr>
        <p:txBody>
          <a:bodyPr/>
          <a:lstStyle/>
          <a:p>
            <a:pPr marL="0" indent="0" algn="ctr" rtl="1">
              <a:buNone/>
            </a:pPr>
            <a:endParaRPr lang="en-US" sz="3600" b="1" dirty="0" smtClean="0"/>
          </a:p>
          <a:p>
            <a:pPr marL="0" indent="0" algn="ctr" rtl="1">
              <a:buNone/>
            </a:pPr>
            <a:endParaRPr lang="en-US" sz="3600" b="1" dirty="0"/>
          </a:p>
          <a:p>
            <a:pPr marL="0" indent="0" algn="ctr" rtl="1">
              <a:buNone/>
            </a:pPr>
            <a:r>
              <a:rPr lang="ar-OM" sz="3600" b="1" dirty="0" smtClean="0"/>
              <a:t>الهيئة العمانية للاعتماد الأكاديمي</a:t>
            </a:r>
          </a:p>
          <a:p>
            <a:pPr marL="0" indent="0" algn="ctr" rtl="1">
              <a:buNone/>
            </a:pPr>
            <a:endParaRPr lang="ar-OM" sz="3600" dirty="0" smtClean="0"/>
          </a:p>
          <a:p>
            <a:pPr marL="0" indent="0" algn="ctr" rtl="1">
              <a:buNone/>
            </a:pPr>
            <a:r>
              <a:rPr lang="ar-OM" sz="5400" b="1" dirty="0" smtClean="0"/>
              <a:t>مشروع الاعــــتماد </a:t>
            </a:r>
            <a:r>
              <a:rPr lang="ar-OM" sz="5400" b="1" dirty="0" err="1" smtClean="0"/>
              <a:t>البــرنامجي</a:t>
            </a:r>
            <a:endParaRPr lang="ar-OM" sz="5400" b="1" dirty="0" smtClean="0"/>
          </a:p>
          <a:p>
            <a:pPr marL="0" indent="0" algn="ctr" rtl="1">
              <a:buNone/>
            </a:pPr>
            <a:r>
              <a:rPr lang="ar-OM" b="1" dirty="0" smtClean="0"/>
              <a:t>(تقريــــــــــر مرحلي)</a:t>
            </a:r>
          </a:p>
          <a:p>
            <a:pPr marL="0" indent="0" algn="ctr" rtl="1">
              <a:buNone/>
            </a:pPr>
            <a:endParaRPr lang="en-US" sz="3600" dirty="0" smtClean="0"/>
          </a:p>
          <a:p>
            <a:pPr marL="0" indent="0" algn="ctr" rtl="1">
              <a:buNone/>
            </a:pPr>
            <a:r>
              <a:rPr lang="ar-OM" sz="3600" dirty="0" smtClean="0"/>
              <a:t>الدكتورة </a:t>
            </a:r>
            <a:r>
              <a:rPr lang="ar-OM" sz="3600" dirty="0" err="1" smtClean="0"/>
              <a:t>جانيس</a:t>
            </a:r>
            <a:r>
              <a:rPr lang="ar-OM" sz="3600" dirty="0" smtClean="0"/>
              <a:t> روس</a:t>
            </a:r>
          </a:p>
          <a:p>
            <a:pPr marL="0" indent="0" algn="ctr" rtl="1">
              <a:buNone/>
            </a:pPr>
            <a:r>
              <a:rPr lang="ar-OM" sz="3600" dirty="0" smtClean="0"/>
              <a:t>مستشارة ضمان جـــــودة</a:t>
            </a:r>
            <a:endParaRPr lang="en-US" sz="3600" dirty="0"/>
          </a:p>
        </p:txBody>
      </p:sp>
      <p:pic>
        <p:nvPicPr>
          <p:cNvPr id="5" name="Picture 9"/>
          <p:cNvPicPr>
            <a:picLocks noChangeAspect="1" noChangeArrowheads="1"/>
          </p:cNvPicPr>
          <p:nvPr/>
        </p:nvPicPr>
        <p:blipFill>
          <a:blip r:embed="rId3" cstate="print"/>
          <a:srcRect/>
          <a:stretch>
            <a:fillRect/>
          </a:stretch>
        </p:blipFill>
        <p:spPr bwMode="auto">
          <a:xfrm>
            <a:off x="4007984" y="245270"/>
            <a:ext cx="1508125" cy="1408112"/>
          </a:xfrm>
          <a:prstGeom prst="rect">
            <a:avLst/>
          </a:prstGeom>
          <a:noFill/>
          <a:ln w="9525">
            <a:noFill/>
            <a:miter lim="800000"/>
            <a:headEnd/>
            <a:tailEnd/>
          </a:ln>
        </p:spPr>
      </p:pic>
    </p:spTree>
    <p:extLst>
      <p:ext uri="{BB962C8B-B14F-4D97-AF65-F5344CB8AC3E}">
        <p14:creationId xmlns:p14="http://schemas.microsoft.com/office/powerpoint/2010/main" val="4235764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21543" y="231094"/>
            <a:ext cx="6828971" cy="1234849"/>
          </a:xfrm>
        </p:spPr>
        <p:txBody>
          <a:bodyPr/>
          <a:lstStyle/>
          <a:p>
            <a:r>
              <a:rPr lang="en-US" sz="3200" b="1" dirty="0" smtClean="0"/>
              <a:t>Learning points from the Pilots (3)</a:t>
            </a:r>
            <a:endParaRPr lang="en-US" sz="3200" b="1" dirty="0"/>
          </a:p>
        </p:txBody>
      </p:sp>
      <p:sp>
        <p:nvSpPr>
          <p:cNvPr id="10" name="Content Placeholder 9"/>
          <p:cNvSpPr>
            <a:spLocks noGrp="1"/>
          </p:cNvSpPr>
          <p:nvPr>
            <p:ph idx="1"/>
          </p:nvPr>
        </p:nvSpPr>
        <p:spPr>
          <a:xfrm>
            <a:off x="1865086" y="1585687"/>
            <a:ext cx="6785428" cy="4669970"/>
          </a:xfrm>
        </p:spPr>
        <p:txBody>
          <a:bodyPr/>
          <a:lstStyle/>
          <a:p>
            <a:endParaRPr lang="en-US" sz="2400" dirty="0" smtClean="0"/>
          </a:p>
          <a:p>
            <a:pPr>
              <a:buNone/>
            </a:pPr>
            <a:endParaRPr lang="en-US" sz="2400" dirty="0" smtClean="0"/>
          </a:p>
          <a:p>
            <a:pPr lvl="1"/>
            <a:endParaRPr lang="en-US" dirty="0"/>
          </a:p>
        </p:txBody>
      </p:sp>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20</a:t>
            </a:fld>
            <a:endParaRPr lang="en-US" dirty="0"/>
          </a:p>
        </p:txBody>
      </p:sp>
      <p:pic>
        <p:nvPicPr>
          <p:cNvPr id="6146"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5123" name="Rectangle 3"/>
          <p:cNvSpPr>
            <a:spLocks noChangeArrowheads="1"/>
          </p:cNvSpPr>
          <p:nvPr/>
        </p:nvSpPr>
        <p:spPr bwMode="auto">
          <a:xfrm>
            <a:off x="469900" y="1346200"/>
            <a:ext cx="8674100" cy="5715000"/>
          </a:xfrm>
          <a:prstGeom prst="rect">
            <a:avLst/>
          </a:prstGeom>
          <a:noFill/>
          <a:ln w="9525">
            <a:noFill/>
            <a:miter lim="800000"/>
            <a:headEnd/>
            <a:tailEnd/>
          </a:ln>
        </p:spPr>
        <p:txBody>
          <a:bodyPr/>
          <a:lstStyle/>
          <a:p>
            <a:pPr marL="609600" indent="-609600">
              <a:lnSpc>
                <a:spcPct val="95000"/>
              </a:lnSpc>
              <a:spcAft>
                <a:spcPct val="50000"/>
              </a:spcAft>
            </a:pPr>
            <a:endParaRPr lang="en-US" sz="2400" dirty="0"/>
          </a:p>
          <a:p>
            <a:pPr marL="609600" indent="-609600">
              <a:lnSpc>
                <a:spcPct val="95000"/>
              </a:lnSpc>
              <a:spcAft>
                <a:spcPct val="50000"/>
              </a:spcAft>
            </a:pPr>
            <a:r>
              <a:rPr lang="en-US" sz="3200" dirty="0" smtClean="0"/>
              <a:t> </a:t>
            </a:r>
            <a:endParaRPr lang="en-US" sz="2400" dirty="0" smtClean="0"/>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0"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5" name="Oval Callout 4"/>
          <p:cNvSpPr/>
          <p:nvPr/>
        </p:nvSpPr>
        <p:spPr>
          <a:xfrm>
            <a:off x="2278741" y="4094553"/>
            <a:ext cx="2409373" cy="168213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333300"/>
                </a:solidFill>
              </a:rPr>
              <a:t>#9. Need to better define some key terms</a:t>
            </a:r>
            <a:endParaRPr lang="en-US" sz="2000" b="1" dirty="0">
              <a:solidFill>
                <a:srgbClr val="333300"/>
              </a:solidFill>
            </a:endParaRPr>
          </a:p>
        </p:txBody>
      </p:sp>
      <p:sp>
        <p:nvSpPr>
          <p:cNvPr id="13" name="Oval Callout 12"/>
          <p:cNvSpPr/>
          <p:nvPr/>
        </p:nvSpPr>
        <p:spPr>
          <a:xfrm>
            <a:off x="1937656" y="1230313"/>
            <a:ext cx="3178629" cy="2438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333300"/>
                </a:solidFill>
              </a:rPr>
              <a:t>#7. Consider further how to </a:t>
            </a:r>
            <a:r>
              <a:rPr lang="en-US" sz="2000" b="1" dirty="0" err="1" smtClean="0">
                <a:solidFill>
                  <a:srgbClr val="333300"/>
                </a:solidFill>
              </a:rPr>
              <a:t>optimise</a:t>
            </a:r>
            <a:r>
              <a:rPr lang="en-US" sz="2000" b="1" dirty="0" smtClean="0">
                <a:solidFill>
                  <a:srgbClr val="333300"/>
                </a:solidFill>
              </a:rPr>
              <a:t> the use of the Panel’s time</a:t>
            </a:r>
            <a:endParaRPr lang="en-US" sz="2000" b="1" dirty="0">
              <a:solidFill>
                <a:srgbClr val="333300"/>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4218" y="1230313"/>
            <a:ext cx="3148239" cy="271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Callout 6"/>
          <p:cNvSpPr/>
          <p:nvPr/>
        </p:nvSpPr>
        <p:spPr>
          <a:xfrm>
            <a:off x="5444218" y="3889829"/>
            <a:ext cx="3191782" cy="2438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333300"/>
                </a:solidFill>
              </a:rPr>
              <a:t>#10. Provide more guidance to HEIs on the evidence to be made available to panels during visits</a:t>
            </a:r>
            <a:endParaRPr lang="en-US" sz="2000" b="1" dirty="0">
              <a:solidFill>
                <a:srgbClr val="333300"/>
              </a:solidFill>
            </a:endParaRPr>
          </a:p>
        </p:txBody>
      </p:sp>
    </p:spTree>
    <p:extLst>
      <p:ext uri="{BB962C8B-B14F-4D97-AF65-F5344CB8AC3E}">
        <p14:creationId xmlns:p14="http://schemas.microsoft.com/office/powerpoint/2010/main" val="4016911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OM" b="1" dirty="0"/>
              <a:t>الدروس المستفادة من </a:t>
            </a:r>
            <a:r>
              <a:rPr lang="en-US" b="1" dirty="0" smtClean="0"/>
              <a:t/>
            </a:r>
            <a:br>
              <a:rPr lang="en-US" b="1" dirty="0" smtClean="0"/>
            </a:br>
            <a:r>
              <a:rPr lang="ar-OM" b="1" dirty="0" smtClean="0"/>
              <a:t>التقويم </a:t>
            </a:r>
            <a:r>
              <a:rPr lang="ar-OM" b="1" dirty="0"/>
              <a:t>التجريبي </a:t>
            </a:r>
            <a:r>
              <a:rPr lang="ar-OM" b="1" dirty="0" smtClean="0"/>
              <a:t>(3)</a:t>
            </a:r>
            <a:endParaRPr lang="en-US" dirty="0"/>
          </a:p>
        </p:txBody>
      </p:sp>
      <p:sp>
        <p:nvSpPr>
          <p:cNvPr id="3" name="Content Placeholder 2"/>
          <p:cNvSpPr>
            <a:spLocks noGrp="1"/>
          </p:cNvSpPr>
          <p:nvPr>
            <p:ph idx="1"/>
          </p:nvPr>
        </p:nvSpPr>
        <p:spPr>
          <a:xfrm>
            <a:off x="457200" y="1901371"/>
            <a:ext cx="8229600" cy="4224792"/>
          </a:xfrm>
        </p:spPr>
        <p:txBody>
          <a:bodyPr/>
          <a:lstStyle/>
          <a:p>
            <a:pPr marL="514350" indent="-514350" algn="r" rtl="1">
              <a:buFont typeface="+mj-lt"/>
              <a:buAutoNum type="arabicPeriod" startAt="7"/>
            </a:pPr>
            <a:r>
              <a:rPr lang="ar-OM" dirty="0" smtClean="0"/>
              <a:t>التفكير أكثر في الاستخدام الأمثل لوقت فرق التقويم</a:t>
            </a:r>
          </a:p>
          <a:p>
            <a:pPr marL="514350" indent="-514350" algn="r" rtl="1">
              <a:buFont typeface="+mj-lt"/>
              <a:buAutoNum type="arabicPeriod" startAt="7"/>
            </a:pPr>
            <a:r>
              <a:rPr lang="ar-OM" dirty="0" smtClean="0"/>
              <a:t>الحاجة إلى هامش أكبر من المرونة في التقديرات مقابل المقاييس، ودعم فكرة إدراج تقدير «مستوفى جزئيا»</a:t>
            </a:r>
          </a:p>
          <a:p>
            <a:pPr marL="514350" indent="-514350" algn="r" rtl="1">
              <a:buFont typeface="+mj-lt"/>
              <a:buAutoNum type="arabicPeriod" startAt="7"/>
            </a:pPr>
            <a:r>
              <a:rPr lang="ar-OM" dirty="0" smtClean="0"/>
              <a:t>الحاجة إلى تعريفات أكثر دقة لبعض المصطلحات الرئيسية</a:t>
            </a:r>
          </a:p>
          <a:p>
            <a:pPr marL="514350" indent="-514350" algn="r" rtl="1">
              <a:buFont typeface="+mj-lt"/>
              <a:buAutoNum type="arabicPeriod" startAt="7"/>
            </a:pPr>
            <a:r>
              <a:rPr lang="ar-OM" dirty="0" smtClean="0"/>
              <a:t>توفير مزيد من التوجيه للمؤسسات حول الوثائق/الأدلة التي تقدمها لفرق التقويم أثناء الزيارات. </a:t>
            </a:r>
          </a:p>
          <a:p>
            <a:pPr algn="r" rtl="1"/>
            <a:endParaRPr lang="ar-OM" dirty="0" smtClean="0"/>
          </a:p>
          <a:p>
            <a:pPr algn="r" rtl="1"/>
            <a:endParaRPr lang="en-US" dirty="0"/>
          </a:p>
        </p:txBody>
      </p:sp>
      <p:sp>
        <p:nvSpPr>
          <p:cNvPr id="4" name="Slide Number Placeholder 3"/>
          <p:cNvSpPr>
            <a:spLocks noGrp="1"/>
          </p:cNvSpPr>
          <p:nvPr>
            <p:ph type="sldNum" sz="quarter" idx="12"/>
          </p:nvPr>
        </p:nvSpPr>
        <p:spPr/>
        <p:txBody>
          <a:bodyPr/>
          <a:lstStyle/>
          <a:p>
            <a:pPr>
              <a:defRPr/>
            </a:pPr>
            <a:fld id="{FF5C31C0-4BD7-4099-B0FD-078A0B3769F7}" type="slidenum">
              <a:rPr lang="ar-SA" smtClean="0"/>
              <a:pPr>
                <a:defRPr/>
              </a:pPr>
              <a:t>21</a:t>
            </a:fld>
            <a:endParaRPr lang="en-US"/>
          </a:p>
        </p:txBody>
      </p:sp>
      <p:grpSp>
        <p:nvGrpSpPr>
          <p:cNvPr id="5" name="Group 6"/>
          <p:cNvGrpSpPr>
            <a:grpSpLocks/>
          </p:cNvGrpSpPr>
          <p:nvPr/>
        </p:nvGrpSpPr>
        <p:grpSpPr bwMode="auto">
          <a:xfrm>
            <a:off x="139704" y="127227"/>
            <a:ext cx="1090613" cy="1117600"/>
            <a:chOff x="342900" y="112712"/>
            <a:chExt cx="1090613" cy="1117144"/>
          </a:xfrm>
        </p:grpSpPr>
        <p:pic>
          <p:nvPicPr>
            <p:cNvPr id="6" name="Picture 6"/>
            <p:cNvPicPr>
              <a:picLocks noChangeAspect="1" noChangeArrowheads="1"/>
            </p:cNvPicPr>
            <p:nvPr/>
          </p:nvPicPr>
          <p:blipFill>
            <a:blip r:embed="rId2" cstate="print"/>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3386220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21543" y="231094"/>
            <a:ext cx="6828971" cy="959077"/>
          </a:xfrm>
        </p:spPr>
        <p:txBody>
          <a:bodyPr/>
          <a:lstStyle/>
          <a:p>
            <a:r>
              <a:rPr lang="en-US" sz="3200" b="1" dirty="0" smtClean="0"/>
              <a:t>Actions arising from the Pilots (1)</a:t>
            </a:r>
            <a:endParaRPr lang="en-US" sz="3200" b="1" dirty="0"/>
          </a:p>
        </p:txBody>
      </p:sp>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22</a:t>
            </a:fld>
            <a:endParaRPr lang="en-US" dirty="0"/>
          </a:p>
        </p:txBody>
      </p:sp>
      <p:sp>
        <p:nvSpPr>
          <p:cNvPr id="5123" name="Rectangle 3"/>
          <p:cNvSpPr>
            <a:spLocks noChangeArrowheads="1"/>
          </p:cNvSpPr>
          <p:nvPr/>
        </p:nvSpPr>
        <p:spPr bwMode="auto">
          <a:xfrm>
            <a:off x="469900" y="1346200"/>
            <a:ext cx="8674100" cy="5715000"/>
          </a:xfrm>
          <a:prstGeom prst="rect">
            <a:avLst/>
          </a:prstGeom>
          <a:noFill/>
          <a:ln w="9525">
            <a:noFill/>
            <a:miter lim="800000"/>
            <a:headEnd/>
            <a:tailEnd/>
          </a:ln>
        </p:spPr>
        <p:txBody>
          <a:bodyPr/>
          <a:lstStyle/>
          <a:p>
            <a:pPr marL="609600" indent="-609600">
              <a:lnSpc>
                <a:spcPct val="95000"/>
              </a:lnSpc>
              <a:spcAft>
                <a:spcPct val="50000"/>
              </a:spcAft>
            </a:pPr>
            <a:endParaRPr lang="en-US" sz="2400" dirty="0"/>
          </a:p>
          <a:p>
            <a:pPr marL="609600" indent="-609600">
              <a:lnSpc>
                <a:spcPct val="95000"/>
              </a:lnSpc>
              <a:spcAft>
                <a:spcPct val="50000"/>
              </a:spcAft>
            </a:pPr>
            <a:r>
              <a:rPr lang="en-US" sz="3200" dirty="0" smtClean="0"/>
              <a:t> </a:t>
            </a:r>
            <a:endParaRPr lang="en-US" sz="2400" dirty="0" smtClean="0"/>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0" name="Picture 6"/>
            <p:cNvPicPr>
              <a:picLocks noChangeAspect="1" noChangeArrowheads="1"/>
            </p:cNvPicPr>
            <p:nvPr/>
          </p:nvPicPr>
          <p:blipFill>
            <a:blip r:embed="rId3"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10" name="Content Placeholder 9"/>
          <p:cNvSpPr>
            <a:spLocks noGrp="1"/>
          </p:cNvSpPr>
          <p:nvPr>
            <p:ph idx="1"/>
          </p:nvPr>
        </p:nvSpPr>
        <p:spPr>
          <a:xfrm>
            <a:off x="1865086" y="1088571"/>
            <a:ext cx="6785428" cy="5167086"/>
          </a:xfrm>
        </p:spPr>
        <p:txBody>
          <a:bodyPr/>
          <a:lstStyle/>
          <a:p>
            <a:pPr>
              <a:buNone/>
            </a:pPr>
            <a:endParaRPr lang="en-US" sz="2400" dirty="0" smtClean="0"/>
          </a:p>
          <a:p>
            <a:pPr lvl="1"/>
            <a:endParaRPr lang="en-US" dirty="0"/>
          </a:p>
        </p:txBody>
      </p:sp>
      <p:pic>
        <p:nvPicPr>
          <p:cNvPr id="6146" name="Picture 6" descr="manual image 1"/>
          <p:cNvPicPr>
            <a:picLocks noChangeAspect="1" noChangeArrowheads="1"/>
          </p:cNvPicPr>
          <p:nvPr/>
        </p:nvPicPr>
        <p:blipFill>
          <a:blip r:embed="rId4" cstate="print">
            <a:lum bright="70000" contrast="-70000"/>
            <a:grayscl/>
          </a:blip>
          <a:srcRect r="64510"/>
          <a:stretch>
            <a:fillRect/>
          </a:stretch>
        </p:blipFill>
        <p:spPr bwMode="auto">
          <a:xfrm>
            <a:off x="61118" y="3969"/>
            <a:ext cx="1828800" cy="6858000"/>
          </a:xfrm>
          <a:prstGeom prst="rect">
            <a:avLst/>
          </a:prstGeom>
          <a:noFill/>
          <a:ln w="9525">
            <a:noFill/>
            <a:miter lim="800000"/>
            <a:headEnd/>
            <a:tailEnd/>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461" y="1230313"/>
            <a:ext cx="8820572" cy="501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518" y="2280557"/>
            <a:ext cx="170656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77" y="87767"/>
            <a:ext cx="1158875"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138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7" y="274638"/>
            <a:ext cx="8708570" cy="1143000"/>
          </a:xfrm>
        </p:spPr>
        <p:txBody>
          <a:bodyPr/>
          <a:lstStyle/>
          <a:p>
            <a:r>
              <a:rPr lang="ar-OM" sz="4200" b="1" dirty="0" smtClean="0"/>
              <a:t>القرارات المنبثقة عن </a:t>
            </a:r>
            <a:r>
              <a:rPr lang="en-US" sz="4200" b="1" dirty="0" smtClean="0"/>
              <a:t/>
            </a:r>
            <a:br>
              <a:rPr lang="en-US" sz="4200" b="1" dirty="0" smtClean="0"/>
            </a:br>
            <a:r>
              <a:rPr lang="ar-OM" sz="4200" b="1" dirty="0" smtClean="0"/>
              <a:t>التقويم التجريبي (1)</a:t>
            </a:r>
            <a:endParaRPr lang="en-US" sz="4200" b="1" dirty="0"/>
          </a:p>
        </p:txBody>
      </p:sp>
      <p:sp>
        <p:nvSpPr>
          <p:cNvPr id="3" name="Content Placeholder 2"/>
          <p:cNvSpPr>
            <a:spLocks noGrp="1"/>
          </p:cNvSpPr>
          <p:nvPr>
            <p:ph idx="1"/>
          </p:nvPr>
        </p:nvSpPr>
        <p:spPr/>
        <p:txBody>
          <a:bodyPr/>
          <a:lstStyle/>
          <a:p>
            <a:pPr marL="0" indent="0" algn="r" rtl="1">
              <a:buNone/>
            </a:pPr>
            <a:endParaRPr lang="en-US" dirty="0"/>
          </a:p>
        </p:txBody>
      </p:sp>
      <p:sp>
        <p:nvSpPr>
          <p:cNvPr id="4" name="Slide Number Placeholder 3"/>
          <p:cNvSpPr>
            <a:spLocks noGrp="1"/>
          </p:cNvSpPr>
          <p:nvPr>
            <p:ph type="sldNum" sz="quarter" idx="12"/>
          </p:nvPr>
        </p:nvSpPr>
        <p:spPr/>
        <p:txBody>
          <a:bodyPr/>
          <a:lstStyle/>
          <a:p>
            <a:pPr>
              <a:defRPr/>
            </a:pPr>
            <a:fld id="{FF5C31C0-4BD7-4099-B0FD-078A0B3769F7}" type="slidenum">
              <a:rPr lang="ar-SA" smtClean="0"/>
              <a:pPr>
                <a:defRPr/>
              </a:pPr>
              <a:t>23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1" y="1625600"/>
            <a:ext cx="8200571"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Up Arrow 6"/>
          <p:cNvSpPr/>
          <p:nvPr/>
        </p:nvSpPr>
        <p:spPr>
          <a:xfrm>
            <a:off x="6270167" y="2583543"/>
            <a:ext cx="1001488" cy="123371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OM" dirty="0" smtClean="0"/>
              <a:t>متطلب</a:t>
            </a:r>
            <a:endParaRPr lang="en-US" dirty="0"/>
          </a:p>
        </p:txBody>
      </p:sp>
      <p:grpSp>
        <p:nvGrpSpPr>
          <p:cNvPr id="8" name="Group 6"/>
          <p:cNvGrpSpPr>
            <a:grpSpLocks/>
          </p:cNvGrpSpPr>
          <p:nvPr/>
        </p:nvGrpSpPr>
        <p:grpSpPr bwMode="auto">
          <a:xfrm>
            <a:off x="139704" y="112713"/>
            <a:ext cx="1090613" cy="1117600"/>
            <a:chOff x="342900" y="112712"/>
            <a:chExt cx="1090613" cy="1117144"/>
          </a:xfrm>
        </p:grpSpPr>
        <p:pic>
          <p:nvPicPr>
            <p:cNvPr id="9"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1813862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sz="half" idx="2"/>
            <p:extLst>
              <p:ext uri="{D42A27DB-BD31-4B8C-83A1-F6EECF244321}">
                <p14:modId xmlns:p14="http://schemas.microsoft.com/office/powerpoint/2010/main" val="614912863"/>
              </p:ext>
            </p:extLst>
          </p:nvPr>
        </p:nvGraphicFramePr>
        <p:xfrm>
          <a:off x="4575628" y="1564141"/>
          <a:ext cx="3813629" cy="4781505"/>
        </p:xfrm>
        <a:graphic>
          <a:graphicData uri="http://schemas.openxmlformats.org/drawingml/2006/table">
            <a:tbl>
              <a:tblPr firstRow="1" bandRow="1">
                <a:tableStyleId>{BC89EF96-8CEA-46FF-86C4-4CE0E7609802}</a:tableStyleId>
              </a:tblPr>
              <a:tblGrid>
                <a:gridCol w="1427480"/>
                <a:gridCol w="2386149"/>
              </a:tblGrid>
              <a:tr h="758145">
                <a:tc>
                  <a:txBody>
                    <a:bodyPr/>
                    <a:lstStyle/>
                    <a:p>
                      <a:r>
                        <a:rPr lang="en-US" b="0" dirty="0" smtClean="0"/>
                        <a:t>Standard 1</a:t>
                      </a:r>
                      <a:endParaRPr lang="en-US" b="0" dirty="0">
                        <a:solidFill>
                          <a:srgbClr val="333300"/>
                        </a:solidFill>
                      </a:endParaRPr>
                    </a:p>
                  </a:txBody>
                  <a:tcPr/>
                </a:tc>
                <a:tc>
                  <a:txBody>
                    <a:bodyPr/>
                    <a:lstStyle/>
                    <a:p>
                      <a:r>
                        <a:rPr lang="en-US" b="0" dirty="0" smtClean="0"/>
                        <a:t>Program Governance and Management</a:t>
                      </a:r>
                      <a:endParaRPr lang="en-US" b="0" dirty="0">
                        <a:solidFill>
                          <a:srgbClr val="333300"/>
                        </a:solidFill>
                      </a:endParaRPr>
                    </a:p>
                  </a:txBody>
                  <a:tcPr/>
                </a:tc>
              </a:tr>
              <a:tr h="624587">
                <a:tc>
                  <a:txBody>
                    <a:bodyPr/>
                    <a:lstStyle/>
                    <a:p>
                      <a:r>
                        <a:rPr lang="en-US" dirty="0" smtClean="0"/>
                        <a:t>Standard 2</a:t>
                      </a:r>
                      <a:endParaRPr lang="en-US" b="1" dirty="0"/>
                    </a:p>
                  </a:txBody>
                  <a:tcPr/>
                </a:tc>
                <a:tc>
                  <a:txBody>
                    <a:bodyPr/>
                    <a:lstStyle/>
                    <a:p>
                      <a:r>
                        <a:rPr lang="en-US" dirty="0" smtClean="0"/>
                        <a:t>Coursework program Design and Delivery</a:t>
                      </a:r>
                      <a:endParaRPr lang="en-US" b="1" dirty="0">
                        <a:solidFill>
                          <a:srgbClr val="333300"/>
                        </a:solidFill>
                      </a:endParaRPr>
                    </a:p>
                  </a:txBody>
                  <a:tcPr/>
                </a:tc>
              </a:tr>
              <a:tr h="624587">
                <a:tc>
                  <a:txBody>
                    <a:bodyPr/>
                    <a:lstStyle/>
                    <a:p>
                      <a:r>
                        <a:rPr lang="en-US" dirty="0" smtClean="0"/>
                        <a:t>Standard 3</a:t>
                      </a:r>
                      <a:endParaRPr lang="en-US" b="1" dirty="0"/>
                    </a:p>
                  </a:txBody>
                  <a:tcPr/>
                </a:tc>
                <a:tc>
                  <a:txBody>
                    <a:bodyPr/>
                    <a:lstStyle/>
                    <a:p>
                      <a:r>
                        <a:rPr lang="en-US" dirty="0" smtClean="0"/>
                        <a:t>Research Program</a:t>
                      </a:r>
                      <a:r>
                        <a:rPr lang="en-US" baseline="0" dirty="0" smtClean="0"/>
                        <a:t> Design and Delivery</a:t>
                      </a:r>
                      <a:endParaRPr lang="en-US" b="1" dirty="0">
                        <a:solidFill>
                          <a:srgbClr val="333300"/>
                        </a:solidFill>
                      </a:endParaRPr>
                    </a:p>
                  </a:txBody>
                  <a:tcPr/>
                </a:tc>
              </a:tr>
              <a:tr h="892267">
                <a:tc>
                  <a:txBody>
                    <a:bodyPr/>
                    <a:lstStyle/>
                    <a:p>
                      <a:r>
                        <a:rPr lang="en-US" dirty="0" smtClean="0"/>
                        <a:t>Standard 4</a:t>
                      </a:r>
                      <a:endParaRPr lang="en-US" b="1" dirty="0"/>
                    </a:p>
                  </a:txBody>
                  <a:tcPr/>
                </a:tc>
                <a:tc>
                  <a:txBody>
                    <a:bodyPr/>
                    <a:lstStyle/>
                    <a:p>
                      <a:r>
                        <a:rPr lang="en-US" dirty="0" smtClean="0"/>
                        <a:t>Engagement with Industry, Employers and the Professions</a:t>
                      </a:r>
                      <a:endParaRPr lang="en-US" b="1" dirty="0">
                        <a:solidFill>
                          <a:srgbClr val="333300"/>
                        </a:solidFill>
                      </a:endParaRPr>
                    </a:p>
                  </a:txBody>
                  <a:tcPr/>
                </a:tc>
              </a:tr>
              <a:tr h="892267">
                <a:tc>
                  <a:txBody>
                    <a:bodyPr/>
                    <a:lstStyle/>
                    <a:p>
                      <a:r>
                        <a:rPr lang="en-US" dirty="0" smtClean="0"/>
                        <a:t>Standard 5</a:t>
                      </a:r>
                      <a:endParaRPr lang="en-US" b="1" dirty="0"/>
                    </a:p>
                  </a:txBody>
                  <a:tcPr/>
                </a:tc>
                <a:tc>
                  <a:txBody>
                    <a:bodyPr/>
                    <a:lstStyle/>
                    <a:p>
                      <a:r>
                        <a:rPr lang="en-US" dirty="0" smtClean="0"/>
                        <a:t>Academic Support and Student Support Services</a:t>
                      </a:r>
                      <a:endParaRPr lang="en-US" b="1" dirty="0">
                        <a:solidFill>
                          <a:srgbClr val="333300"/>
                        </a:solidFill>
                      </a:endParaRPr>
                    </a:p>
                  </a:txBody>
                  <a:tcPr/>
                </a:tc>
              </a:tr>
              <a:tr h="892267">
                <a:tc>
                  <a:txBody>
                    <a:bodyPr/>
                    <a:lstStyle/>
                    <a:p>
                      <a:r>
                        <a:rPr lang="en-US" dirty="0" smtClean="0"/>
                        <a:t>Standard 6</a:t>
                      </a:r>
                      <a:endParaRPr lang="en-US" b="1" dirty="0"/>
                    </a:p>
                  </a:txBody>
                  <a:tcPr/>
                </a:tc>
                <a:tc>
                  <a:txBody>
                    <a:bodyPr/>
                    <a:lstStyle/>
                    <a:p>
                      <a:r>
                        <a:rPr lang="en-US" dirty="0" smtClean="0"/>
                        <a:t>Program Staff and Staff Support Services</a:t>
                      </a:r>
                      <a:endParaRPr lang="en-US" b="1" dirty="0">
                        <a:solidFill>
                          <a:srgbClr val="333300"/>
                        </a:solidFill>
                      </a:endParaRPr>
                    </a:p>
                  </a:txBody>
                  <a:tcPr/>
                </a:tc>
              </a:tr>
            </a:tbl>
          </a:graphicData>
        </a:graphic>
      </p:graphicFrame>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24</a:t>
            </a:fld>
            <a:endParaRPr lang="en-US" dirty="0"/>
          </a:p>
        </p:txBody>
      </p:sp>
      <p:sp>
        <p:nvSpPr>
          <p:cNvPr id="5123" name="Rectangle 3"/>
          <p:cNvSpPr>
            <a:spLocks noChangeArrowheads="1"/>
          </p:cNvSpPr>
          <p:nvPr/>
        </p:nvSpPr>
        <p:spPr bwMode="auto">
          <a:xfrm>
            <a:off x="469900" y="1494971"/>
            <a:ext cx="3956957" cy="4122058"/>
          </a:xfrm>
          <a:prstGeom prst="rect">
            <a:avLst/>
          </a:prstGeom>
          <a:noFill/>
          <a:ln w="9525">
            <a:noFill/>
            <a:miter lim="800000"/>
            <a:headEnd/>
            <a:tailEnd/>
          </a:ln>
        </p:spPr>
        <p:txBody>
          <a:bodyPr/>
          <a:lstStyle/>
          <a:p>
            <a:pPr>
              <a:lnSpc>
                <a:spcPct val="95000"/>
              </a:lnSpc>
              <a:spcAft>
                <a:spcPct val="50000"/>
              </a:spcAft>
            </a:pPr>
            <a:r>
              <a:rPr lang="en-US" sz="2400" dirty="0" smtClean="0"/>
              <a:t> </a:t>
            </a:r>
          </a:p>
          <a:p>
            <a:pPr fontAlgn="t"/>
            <a:endParaRPr lang="en-US" sz="2400" dirty="0"/>
          </a:p>
          <a:p>
            <a:pPr marL="609600" indent="-609600">
              <a:lnSpc>
                <a:spcPct val="95000"/>
              </a:lnSpc>
              <a:spcAft>
                <a:spcPct val="50000"/>
              </a:spcAft>
            </a:pPr>
            <a:endParaRPr lang="en-US" sz="3200" dirty="0"/>
          </a:p>
          <a:p>
            <a:pPr marL="609600" indent="-609600">
              <a:lnSpc>
                <a:spcPct val="95000"/>
              </a:lnSpc>
              <a:spcAft>
                <a:spcPct val="50000"/>
              </a:spcAft>
            </a:pPr>
            <a:endParaRPr lang="en-US" sz="3200" dirty="0"/>
          </a:p>
          <a:p>
            <a:pPr marL="609600" indent="-609600">
              <a:lnSpc>
                <a:spcPct val="95000"/>
              </a:lnSpc>
              <a:spcAft>
                <a:spcPct val="50000"/>
              </a:spcAft>
            </a:pPr>
            <a:r>
              <a:rPr lang="en-US" sz="3200" dirty="0" smtClean="0"/>
              <a:t> </a:t>
            </a:r>
            <a:endParaRPr lang="en-US" sz="2400" dirty="0" smtClean="0"/>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0" name="Picture 6"/>
            <p:cNvPicPr>
              <a:picLocks noChangeAspect="1" noChangeArrowheads="1"/>
            </p:cNvPicPr>
            <p:nvPr/>
          </p:nvPicPr>
          <p:blipFill>
            <a:blip r:embed="rId3"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pic>
        <p:nvPicPr>
          <p:cNvPr id="6146" name="Picture 6" descr="manual image 1"/>
          <p:cNvPicPr>
            <a:picLocks noChangeAspect="1" noChangeArrowheads="1"/>
          </p:cNvPicPr>
          <p:nvPr/>
        </p:nvPicPr>
        <p:blipFill>
          <a:blip r:embed="rId4"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9" name="Title 8"/>
          <p:cNvSpPr>
            <a:spLocks noGrp="1"/>
          </p:cNvSpPr>
          <p:nvPr>
            <p:ph type="title"/>
          </p:nvPr>
        </p:nvSpPr>
        <p:spPr/>
        <p:txBody>
          <a:bodyPr/>
          <a:lstStyle/>
          <a:p>
            <a:r>
              <a:rPr lang="en-US" sz="3200" b="1" dirty="0" smtClean="0"/>
              <a:t>Actions arising from the Pilots (2)</a:t>
            </a:r>
            <a:endParaRPr lang="en-US" sz="3200" b="1" dirty="0"/>
          </a:p>
        </p:txBody>
      </p:sp>
      <p:sp>
        <p:nvSpPr>
          <p:cNvPr id="10" name="Content Placeholder 9"/>
          <p:cNvSpPr>
            <a:spLocks noGrp="1"/>
          </p:cNvSpPr>
          <p:nvPr>
            <p:ph sz="half" idx="1"/>
          </p:nvPr>
        </p:nvSpPr>
        <p:spPr/>
        <p:txBody>
          <a:bodyPr/>
          <a:lstStyle/>
          <a:p>
            <a:endParaRPr lang="en-US" sz="2400" dirty="0" smtClean="0"/>
          </a:p>
          <a:p>
            <a:r>
              <a:rPr lang="en-US" sz="2400" dirty="0" smtClean="0"/>
              <a:t>Revision of the scope of the Program Standards (now draft v2.0)</a:t>
            </a:r>
            <a:endParaRPr lang="en-US" sz="2400" dirty="0"/>
          </a:p>
          <a:p>
            <a:r>
              <a:rPr lang="en-US" sz="2400" dirty="0" smtClean="0"/>
              <a:t>Six standards (55 criteria)</a:t>
            </a:r>
          </a:p>
          <a:p>
            <a:r>
              <a:rPr lang="en-US" sz="2400" dirty="0" smtClean="0"/>
              <a:t>Revision of the detailed wording of the program Standards, Criteria and Indicators</a:t>
            </a:r>
          </a:p>
          <a:p>
            <a:pPr lvl="1"/>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77" y="218395"/>
            <a:ext cx="1158875"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138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027886" cy="1143000"/>
          </a:xfrm>
        </p:spPr>
        <p:txBody>
          <a:bodyPr/>
          <a:lstStyle/>
          <a:p>
            <a:pPr rtl="1"/>
            <a:r>
              <a:rPr lang="ar-OM" b="1" dirty="0" smtClean="0"/>
              <a:t>القرارات المنبثقة </a:t>
            </a:r>
            <a:r>
              <a:rPr lang="ar-OM" b="1" dirty="0"/>
              <a:t>عن </a:t>
            </a:r>
            <a:r>
              <a:rPr lang="en-US" b="1" dirty="0" smtClean="0"/>
              <a:t/>
            </a:r>
            <a:br>
              <a:rPr lang="en-US" b="1" dirty="0" smtClean="0"/>
            </a:br>
            <a:r>
              <a:rPr lang="ar-OM" b="1" dirty="0" smtClean="0"/>
              <a:t>التقويم </a:t>
            </a:r>
            <a:r>
              <a:rPr lang="ar-OM" b="1" dirty="0"/>
              <a:t>التجريبي </a:t>
            </a:r>
            <a:r>
              <a:rPr lang="ar-OM" b="1" dirty="0" smtClean="0"/>
              <a:t>(2)</a:t>
            </a:r>
            <a:endParaRPr lang="en-US" b="1"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912647396"/>
              </p:ext>
            </p:extLst>
          </p:nvPr>
        </p:nvGraphicFramePr>
        <p:xfrm>
          <a:off x="544286" y="1646366"/>
          <a:ext cx="4899026" cy="4798279"/>
        </p:xfrm>
        <a:graphic>
          <a:graphicData uri="http://schemas.openxmlformats.org/drawingml/2006/table">
            <a:tbl>
              <a:tblPr firstRow="1" bandRow="1">
                <a:tableStyleId>{5940675A-B579-460E-94D1-54222C63F5DA}</a:tableStyleId>
              </a:tblPr>
              <a:tblGrid>
                <a:gridCol w="3679371"/>
                <a:gridCol w="1219655"/>
              </a:tblGrid>
              <a:tr h="504565">
                <a:tc>
                  <a:txBody>
                    <a:bodyPr/>
                    <a:lstStyle/>
                    <a:p>
                      <a:pPr algn="r" rtl="1"/>
                      <a:r>
                        <a:rPr lang="ar-OM" sz="2400" b="1" dirty="0" smtClean="0"/>
                        <a:t>حـــاكمية البرنامج وإدارته</a:t>
                      </a:r>
                      <a:endParaRPr lang="en-US" sz="2400" b="1" dirty="0"/>
                    </a:p>
                  </a:txBody>
                  <a:tcPr/>
                </a:tc>
                <a:tc>
                  <a:txBody>
                    <a:bodyPr/>
                    <a:lstStyle/>
                    <a:p>
                      <a:pPr algn="r" rtl="1"/>
                      <a:r>
                        <a:rPr lang="ar-OM" sz="2400" b="1" dirty="0" smtClean="0"/>
                        <a:t>المعيار 1</a:t>
                      </a:r>
                      <a:endParaRPr lang="en-US" sz="2400" b="1" dirty="0"/>
                    </a:p>
                  </a:txBody>
                  <a:tcPr/>
                </a:tc>
              </a:tr>
              <a:tr h="870893">
                <a:tc>
                  <a:txBody>
                    <a:bodyPr/>
                    <a:lstStyle/>
                    <a:p>
                      <a:pPr algn="r" rtl="1"/>
                      <a:r>
                        <a:rPr lang="ar-OM" sz="2400" b="1" dirty="0" smtClean="0"/>
                        <a:t>تصميم وتنفيذ البرامج المقدمة بطريقة المقررات الدراسية</a:t>
                      </a:r>
                      <a:endParaRPr lang="en-US" sz="2400" b="1" dirty="0"/>
                    </a:p>
                  </a:txBody>
                  <a:tcPr/>
                </a:tc>
                <a:tc>
                  <a:txBody>
                    <a:bodyPr/>
                    <a:lstStyle/>
                    <a:p>
                      <a:pPr algn="r" rtl="1"/>
                      <a:r>
                        <a:rPr lang="ar-OM" sz="2400" b="1" dirty="0" smtClean="0"/>
                        <a:t>المعيار 2</a:t>
                      </a:r>
                      <a:endParaRPr lang="en-US" sz="2400" b="1" dirty="0"/>
                    </a:p>
                  </a:txBody>
                  <a:tcPr/>
                </a:tc>
              </a:tr>
              <a:tr h="90600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OM" sz="2400" b="1" dirty="0" smtClean="0"/>
                        <a:t>تصميم وتنفيذ البرامج المقدمة بطريقة المقررات البحثية</a:t>
                      </a:r>
                      <a:endParaRPr lang="en-US" sz="2400" b="1" dirty="0"/>
                    </a:p>
                  </a:txBody>
                  <a:tcPr/>
                </a:tc>
                <a:tc>
                  <a:txBody>
                    <a:bodyPr/>
                    <a:lstStyle/>
                    <a:p>
                      <a:pPr algn="r" rtl="1"/>
                      <a:r>
                        <a:rPr lang="ar-OM" sz="2400" b="1" dirty="0" smtClean="0"/>
                        <a:t>المعيار 3</a:t>
                      </a:r>
                      <a:endParaRPr lang="en-US" sz="2400" b="1" dirty="0"/>
                    </a:p>
                  </a:txBody>
                  <a:tcPr/>
                </a:tc>
              </a:tr>
              <a:tr h="870893">
                <a:tc>
                  <a:txBody>
                    <a:bodyPr/>
                    <a:lstStyle/>
                    <a:p>
                      <a:pPr algn="r" rtl="1"/>
                      <a:r>
                        <a:rPr lang="ar-OM" sz="2400" b="1" kern="1200" dirty="0" smtClean="0">
                          <a:effectLst/>
                        </a:rPr>
                        <a:t>المشـــاركة مع القطاعات الصناعية والمهنية وأرباب العمل</a:t>
                      </a:r>
                      <a:endParaRPr lang="en-US" sz="2400" b="1" dirty="0"/>
                    </a:p>
                  </a:txBody>
                  <a:tcPr/>
                </a:tc>
                <a:tc>
                  <a:txBody>
                    <a:bodyPr/>
                    <a:lstStyle/>
                    <a:p>
                      <a:pPr algn="r" rtl="1"/>
                      <a:r>
                        <a:rPr lang="ar-OM" sz="2400" b="1" dirty="0" smtClean="0"/>
                        <a:t>المعيار 4</a:t>
                      </a:r>
                      <a:endParaRPr lang="en-US" sz="2400" b="1" dirty="0"/>
                    </a:p>
                  </a:txBody>
                  <a:tcPr/>
                </a:tc>
              </a:tr>
              <a:tr h="789800">
                <a:tc>
                  <a:txBody>
                    <a:bodyPr/>
                    <a:lstStyle/>
                    <a:p>
                      <a:pPr algn="r" rtl="1"/>
                      <a:r>
                        <a:rPr lang="ar-OM" sz="2400" b="1" dirty="0" smtClean="0"/>
                        <a:t>الدعم الأكاديمي وخدمات الدعم الطالبي</a:t>
                      </a:r>
                      <a:endParaRPr lang="en-US" sz="2400" b="1" dirty="0"/>
                    </a:p>
                  </a:txBody>
                  <a:tcPr/>
                </a:tc>
                <a:tc>
                  <a:txBody>
                    <a:bodyPr/>
                    <a:lstStyle/>
                    <a:p>
                      <a:pPr algn="r" rtl="1"/>
                      <a:r>
                        <a:rPr lang="ar-OM" sz="2400" b="1" dirty="0" smtClean="0"/>
                        <a:t>المعيار 5</a:t>
                      </a:r>
                      <a:endParaRPr lang="en-US" sz="2400" b="1" dirty="0"/>
                    </a:p>
                  </a:txBody>
                  <a:tcPr/>
                </a:tc>
              </a:tr>
              <a:tr h="789800">
                <a:tc>
                  <a:txBody>
                    <a:bodyPr/>
                    <a:lstStyle/>
                    <a:p>
                      <a:pPr algn="r" rtl="1"/>
                      <a:r>
                        <a:rPr lang="ar-OM" sz="2400" b="1" dirty="0" smtClean="0"/>
                        <a:t>موظفو البرنامج وخدمات الدعم الوظيفي</a:t>
                      </a:r>
                      <a:endParaRPr lang="en-US" sz="2400" b="1" dirty="0"/>
                    </a:p>
                  </a:txBody>
                  <a:tcPr/>
                </a:tc>
                <a:tc>
                  <a:txBody>
                    <a:bodyPr/>
                    <a:lstStyle/>
                    <a:p>
                      <a:pPr algn="r" rtl="1"/>
                      <a:r>
                        <a:rPr lang="ar-OM" sz="2400" b="1" dirty="0" smtClean="0"/>
                        <a:t>المعيار 6</a:t>
                      </a:r>
                      <a:endParaRPr lang="en-US" sz="2400" b="1" dirty="0"/>
                    </a:p>
                  </a:txBody>
                  <a:tcPr/>
                </a:tc>
              </a:tr>
            </a:tbl>
          </a:graphicData>
        </a:graphic>
      </p:graphicFrame>
      <p:sp>
        <p:nvSpPr>
          <p:cNvPr id="4" name="Content Placeholder 3"/>
          <p:cNvSpPr>
            <a:spLocks noGrp="1"/>
          </p:cNvSpPr>
          <p:nvPr>
            <p:ph sz="half" idx="2"/>
          </p:nvPr>
        </p:nvSpPr>
        <p:spPr>
          <a:xfrm>
            <a:off x="5660570" y="1756229"/>
            <a:ext cx="3026229" cy="4369934"/>
          </a:xfrm>
        </p:spPr>
        <p:txBody>
          <a:bodyPr/>
          <a:lstStyle/>
          <a:p>
            <a:pPr algn="r" rtl="1"/>
            <a:r>
              <a:rPr lang="ar-OM" dirty="0" smtClean="0"/>
              <a:t>مراجعة نطاق المعايير </a:t>
            </a:r>
            <a:r>
              <a:rPr lang="ar-OM" dirty="0" err="1" smtClean="0"/>
              <a:t>البرنامجية</a:t>
            </a:r>
            <a:r>
              <a:rPr lang="ar-OM" dirty="0" smtClean="0"/>
              <a:t> (مسودة النسخة 2.0)</a:t>
            </a:r>
          </a:p>
          <a:p>
            <a:pPr algn="r" rtl="1"/>
            <a:r>
              <a:rPr lang="ar-OM" dirty="0" smtClean="0"/>
              <a:t>6 معايير (55 مقياسا)</a:t>
            </a:r>
          </a:p>
          <a:p>
            <a:pPr algn="r" rtl="1"/>
            <a:r>
              <a:rPr lang="ar-OM" dirty="0" smtClean="0"/>
              <a:t>مراجعة الصياغة اللغوية للمعايير والمقاييس والمؤشرات</a:t>
            </a:r>
            <a:endParaRPr lang="en-US" dirty="0"/>
          </a:p>
        </p:txBody>
      </p:sp>
      <p:sp>
        <p:nvSpPr>
          <p:cNvPr id="5" name="Slide Number Placeholder 4"/>
          <p:cNvSpPr>
            <a:spLocks noGrp="1"/>
          </p:cNvSpPr>
          <p:nvPr>
            <p:ph type="sldNum" sz="quarter" idx="12"/>
          </p:nvPr>
        </p:nvSpPr>
        <p:spPr/>
        <p:txBody>
          <a:bodyPr/>
          <a:lstStyle/>
          <a:p>
            <a:pPr>
              <a:defRPr/>
            </a:pPr>
            <a:fld id="{36222361-09CA-4E1B-9F24-6339FF9CE5C1}" type="slidenum">
              <a:rPr lang="ar-SA" smtClean="0"/>
              <a:pPr>
                <a:defRPr/>
              </a:pPr>
              <a:t>25</a:t>
            </a:fld>
            <a:endParaRPr lang="en-US"/>
          </a:p>
        </p:txBody>
      </p:sp>
      <p:grpSp>
        <p:nvGrpSpPr>
          <p:cNvPr id="7" name="Group 6"/>
          <p:cNvGrpSpPr>
            <a:grpSpLocks/>
          </p:cNvGrpSpPr>
          <p:nvPr/>
        </p:nvGrpSpPr>
        <p:grpSpPr bwMode="auto">
          <a:xfrm>
            <a:off x="139704" y="112713"/>
            <a:ext cx="1090613" cy="1117600"/>
            <a:chOff x="342900" y="112712"/>
            <a:chExt cx="1090613" cy="1117144"/>
          </a:xfrm>
        </p:grpSpPr>
        <p:pic>
          <p:nvPicPr>
            <p:cNvPr id="8" name="Picture 6"/>
            <p:cNvPicPr>
              <a:picLocks noChangeAspect="1" noChangeArrowheads="1"/>
            </p:cNvPicPr>
            <p:nvPr/>
          </p:nvPicPr>
          <p:blipFill>
            <a:blip r:embed="rId2" cstate="print"/>
            <a:srcRect/>
            <a:stretch>
              <a:fillRect/>
            </a:stretch>
          </p:blipFill>
          <p:spPr bwMode="auto">
            <a:xfrm>
              <a:off x="388031" y="112712"/>
              <a:ext cx="843543" cy="787173"/>
            </a:xfrm>
            <a:prstGeom prst="rect">
              <a:avLst/>
            </a:prstGeom>
            <a:noFill/>
            <a:ln w="9525">
              <a:noFill/>
              <a:miter lim="800000"/>
              <a:headEnd/>
              <a:tailEnd/>
            </a:ln>
          </p:spPr>
        </p:pic>
        <p:sp>
          <p:nvSpPr>
            <p:cNvPr id="9"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1862338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21543" y="231094"/>
            <a:ext cx="6828971" cy="1234849"/>
          </a:xfrm>
        </p:spPr>
        <p:txBody>
          <a:bodyPr/>
          <a:lstStyle/>
          <a:p>
            <a:r>
              <a:rPr lang="en-US" sz="3200" b="1" dirty="0" smtClean="0"/>
              <a:t>Actions arising from the Pilots (3)</a:t>
            </a:r>
            <a:endParaRPr lang="en-US" sz="3200" b="1" dirty="0"/>
          </a:p>
        </p:txBody>
      </p:sp>
      <p:sp>
        <p:nvSpPr>
          <p:cNvPr id="10" name="Content Placeholder 9"/>
          <p:cNvSpPr>
            <a:spLocks noGrp="1"/>
          </p:cNvSpPr>
          <p:nvPr>
            <p:ph idx="1"/>
          </p:nvPr>
        </p:nvSpPr>
        <p:spPr>
          <a:xfrm>
            <a:off x="1828800" y="1585687"/>
            <a:ext cx="6785428" cy="4669970"/>
          </a:xfrm>
        </p:spPr>
        <p:txBody>
          <a:bodyPr/>
          <a:lstStyle/>
          <a:p>
            <a:r>
              <a:rPr lang="en-US" sz="2400" dirty="0" smtClean="0"/>
              <a:t>Revision of the assessment model for PSA, including the use of the ‘partially-met’ rating (to align fully with that for ISA)</a:t>
            </a:r>
          </a:p>
          <a:p>
            <a:r>
              <a:rPr lang="en-US" sz="2400" dirty="0" smtClean="0"/>
              <a:t>Confirmation that recognition of foreign programs will be subsumed within OAAA Program Accreditation</a:t>
            </a:r>
          </a:p>
          <a:p>
            <a:r>
              <a:rPr lang="en-US" sz="2400" dirty="0" smtClean="0"/>
              <a:t>Ongoing development of the Program Standards Assessment Manual</a:t>
            </a:r>
          </a:p>
          <a:p>
            <a:r>
              <a:rPr lang="en-US" sz="2400" dirty="0"/>
              <a:t>Ongoing development of the OAAA Glossary</a:t>
            </a:r>
          </a:p>
          <a:p>
            <a:endParaRPr lang="en-US" sz="2400" dirty="0" smtClean="0"/>
          </a:p>
          <a:p>
            <a:pPr>
              <a:buNone/>
            </a:pPr>
            <a:endParaRPr lang="en-US" sz="2400" dirty="0" smtClean="0"/>
          </a:p>
          <a:p>
            <a:pPr lvl="1"/>
            <a:endParaRPr lang="en-US" dirty="0"/>
          </a:p>
        </p:txBody>
      </p:sp>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26</a:t>
            </a:fld>
            <a:endParaRPr lang="en-US" dirty="0"/>
          </a:p>
        </p:txBody>
      </p:sp>
      <p:pic>
        <p:nvPicPr>
          <p:cNvPr id="6146"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5123" name="Rectangle 3"/>
          <p:cNvSpPr>
            <a:spLocks noChangeArrowheads="1"/>
          </p:cNvSpPr>
          <p:nvPr/>
        </p:nvSpPr>
        <p:spPr bwMode="auto">
          <a:xfrm>
            <a:off x="469900" y="1346200"/>
            <a:ext cx="8674100" cy="5715000"/>
          </a:xfrm>
          <a:prstGeom prst="rect">
            <a:avLst/>
          </a:prstGeom>
          <a:noFill/>
          <a:ln w="9525">
            <a:noFill/>
            <a:miter lim="800000"/>
            <a:headEnd/>
            <a:tailEnd/>
          </a:ln>
        </p:spPr>
        <p:txBody>
          <a:bodyPr/>
          <a:lstStyle/>
          <a:p>
            <a:pPr marL="609600" indent="-609600">
              <a:lnSpc>
                <a:spcPct val="95000"/>
              </a:lnSpc>
              <a:spcAft>
                <a:spcPct val="50000"/>
              </a:spcAft>
            </a:pPr>
            <a:endParaRPr lang="en-US" sz="2400" dirty="0"/>
          </a:p>
          <a:p>
            <a:pPr marL="609600" indent="-609600">
              <a:lnSpc>
                <a:spcPct val="95000"/>
              </a:lnSpc>
              <a:spcAft>
                <a:spcPct val="50000"/>
              </a:spcAft>
            </a:pPr>
            <a:r>
              <a:rPr lang="en-US" sz="3200" dirty="0" smtClean="0"/>
              <a:t> </a:t>
            </a:r>
            <a:endParaRPr lang="en-US" sz="2400" dirty="0" smtClean="0"/>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0"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342088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74638"/>
            <a:ext cx="9042400" cy="1143000"/>
          </a:xfrm>
        </p:spPr>
        <p:txBody>
          <a:bodyPr/>
          <a:lstStyle/>
          <a:p>
            <a:pPr rtl="1"/>
            <a:r>
              <a:rPr lang="ar-OM" b="1" dirty="0" smtClean="0"/>
              <a:t>القرارات المنبثقة </a:t>
            </a:r>
            <a:r>
              <a:rPr lang="ar-OM" b="1" dirty="0"/>
              <a:t>عن </a:t>
            </a:r>
            <a:r>
              <a:rPr lang="en-US" b="1" dirty="0" smtClean="0"/>
              <a:t/>
            </a:r>
            <a:br>
              <a:rPr lang="en-US" b="1" dirty="0" smtClean="0"/>
            </a:br>
            <a:r>
              <a:rPr lang="ar-OM" b="1" dirty="0" smtClean="0"/>
              <a:t>التقويم </a:t>
            </a:r>
            <a:r>
              <a:rPr lang="ar-OM" b="1" dirty="0"/>
              <a:t>التجريبي </a:t>
            </a:r>
            <a:r>
              <a:rPr lang="ar-OM" b="1" dirty="0" smtClean="0"/>
              <a:t>(3)</a:t>
            </a:r>
            <a:endParaRPr lang="en-US" b="1" dirty="0"/>
          </a:p>
        </p:txBody>
      </p:sp>
      <p:sp>
        <p:nvSpPr>
          <p:cNvPr id="3" name="Content Placeholder 2"/>
          <p:cNvSpPr>
            <a:spLocks noGrp="1"/>
          </p:cNvSpPr>
          <p:nvPr>
            <p:ph idx="1"/>
          </p:nvPr>
        </p:nvSpPr>
        <p:spPr>
          <a:xfrm>
            <a:off x="457200" y="1915886"/>
            <a:ext cx="8229600" cy="4210277"/>
          </a:xfrm>
        </p:spPr>
        <p:txBody>
          <a:bodyPr/>
          <a:lstStyle/>
          <a:p>
            <a:pPr algn="r" rtl="1"/>
            <a:r>
              <a:rPr lang="ar-OM" dirty="0" smtClean="0"/>
              <a:t>مراجعة نموذج التقويم ، بما في ذلك إدراج تقدير «مستوفى جزئيا»؛ لمطابقة تقديرات المعايير </a:t>
            </a:r>
            <a:r>
              <a:rPr lang="ar-OM" dirty="0" err="1" smtClean="0"/>
              <a:t>البرنامجية</a:t>
            </a:r>
            <a:r>
              <a:rPr lang="ar-OM" dirty="0" smtClean="0"/>
              <a:t> مع تقديرات المعايير المؤسسية.</a:t>
            </a:r>
          </a:p>
          <a:p>
            <a:pPr algn="r" rtl="1"/>
            <a:r>
              <a:rPr lang="ar-OM" dirty="0" smtClean="0"/>
              <a:t>التأكيد على إدراج الاعتراف بالبرامج الأجنبية ضمن الاعتماد </a:t>
            </a:r>
            <a:r>
              <a:rPr lang="ar-OM" dirty="0" err="1" smtClean="0"/>
              <a:t>البرنامجي</a:t>
            </a:r>
            <a:r>
              <a:rPr lang="ar-OM" dirty="0" smtClean="0"/>
              <a:t> للهيئة.</a:t>
            </a:r>
          </a:p>
          <a:p>
            <a:pPr algn="r" rtl="1"/>
            <a:r>
              <a:rPr lang="ar-OM" dirty="0" smtClean="0"/>
              <a:t>العمل جار على تطوير دليل التقويم مقابل المعايير </a:t>
            </a:r>
            <a:r>
              <a:rPr lang="ar-OM" dirty="0" err="1" smtClean="0"/>
              <a:t>البرنامجية</a:t>
            </a:r>
            <a:endParaRPr lang="ar-OM" dirty="0" smtClean="0"/>
          </a:p>
          <a:p>
            <a:pPr algn="r" rtl="1"/>
            <a:r>
              <a:rPr lang="ar-OM" dirty="0"/>
              <a:t>العمل جار على </a:t>
            </a:r>
            <a:r>
              <a:rPr lang="ar-OM" dirty="0" smtClean="0"/>
              <a:t>تطوير مسرد مصطلحات الهيئة.</a:t>
            </a:r>
          </a:p>
          <a:p>
            <a:pPr algn="r" rtl="1"/>
            <a:endParaRPr lang="ar-OM" dirty="0" smtClean="0"/>
          </a:p>
          <a:p>
            <a:pPr algn="r" rtl="1"/>
            <a:endParaRPr lang="en-US" dirty="0"/>
          </a:p>
        </p:txBody>
      </p:sp>
      <p:sp>
        <p:nvSpPr>
          <p:cNvPr id="4" name="Slide Number Placeholder 3"/>
          <p:cNvSpPr>
            <a:spLocks noGrp="1"/>
          </p:cNvSpPr>
          <p:nvPr>
            <p:ph type="sldNum" sz="quarter" idx="12"/>
          </p:nvPr>
        </p:nvSpPr>
        <p:spPr/>
        <p:txBody>
          <a:bodyPr/>
          <a:lstStyle/>
          <a:p>
            <a:pPr>
              <a:defRPr/>
            </a:pPr>
            <a:fld id="{FF5C31C0-4BD7-4099-B0FD-078A0B3769F7}" type="slidenum">
              <a:rPr lang="ar-SA" smtClean="0"/>
              <a:pPr>
                <a:defRPr/>
              </a:pPr>
              <a:t>27</a:t>
            </a:fld>
            <a:endParaRPr lang="en-US"/>
          </a:p>
        </p:txBody>
      </p:sp>
      <p:grpSp>
        <p:nvGrpSpPr>
          <p:cNvPr id="5" name="Group 6"/>
          <p:cNvGrpSpPr>
            <a:grpSpLocks/>
          </p:cNvGrpSpPr>
          <p:nvPr/>
        </p:nvGrpSpPr>
        <p:grpSpPr bwMode="auto">
          <a:xfrm>
            <a:off x="139704" y="127227"/>
            <a:ext cx="1090613" cy="1117600"/>
            <a:chOff x="342900" y="112712"/>
            <a:chExt cx="1090613" cy="1117144"/>
          </a:xfrm>
        </p:grpSpPr>
        <p:pic>
          <p:nvPicPr>
            <p:cNvPr id="6" name="Picture 6"/>
            <p:cNvPicPr>
              <a:picLocks noChangeAspect="1" noChangeArrowheads="1"/>
            </p:cNvPicPr>
            <p:nvPr/>
          </p:nvPicPr>
          <p:blipFill>
            <a:blip r:embed="rId2" cstate="print"/>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563752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p:txBody>
          <a:bodyPr/>
          <a:lstStyle/>
          <a:p>
            <a:endParaRPr lang="en-US" sz="2400" dirty="0" smtClean="0"/>
          </a:p>
          <a:p>
            <a:pPr>
              <a:buNone/>
            </a:pPr>
            <a:endParaRPr lang="en-US" sz="2400" dirty="0" smtClean="0"/>
          </a:p>
          <a:p>
            <a:pPr lvl="1"/>
            <a:endParaRPr lang="en-US" dirty="0"/>
          </a:p>
        </p:txBody>
      </p:sp>
      <p:sp>
        <p:nvSpPr>
          <p:cNvPr id="17" name="Content Placeholder 16"/>
          <p:cNvSpPr>
            <a:spLocks noGrp="1"/>
          </p:cNvSpPr>
          <p:nvPr>
            <p:ph sz="half" idx="2"/>
          </p:nvPr>
        </p:nvSpPr>
        <p:spPr>
          <a:xfrm>
            <a:off x="4648200" y="1756229"/>
            <a:ext cx="4038600" cy="4369934"/>
          </a:xfrm>
        </p:spPr>
        <p:txBody>
          <a:bodyPr/>
          <a:lstStyle/>
          <a:p>
            <a:r>
              <a:rPr lang="en-US" sz="1600" dirty="0" smtClean="0"/>
              <a:t>Institute of Health Sciences</a:t>
            </a:r>
          </a:p>
          <a:p>
            <a:r>
              <a:rPr lang="en-US" sz="1600" dirty="0" smtClean="0"/>
              <a:t>International Maritime College Oman</a:t>
            </a:r>
          </a:p>
          <a:p>
            <a:r>
              <a:rPr lang="en-US" sz="1600" dirty="0" smtClean="0"/>
              <a:t>Middle East College</a:t>
            </a:r>
          </a:p>
          <a:p>
            <a:r>
              <a:rPr lang="en-US" sz="1600" dirty="0" smtClean="0"/>
              <a:t>Muscat College</a:t>
            </a:r>
          </a:p>
          <a:p>
            <a:r>
              <a:rPr lang="en-US" sz="1600" dirty="0" err="1" smtClean="0"/>
              <a:t>Salalah</a:t>
            </a:r>
            <a:r>
              <a:rPr lang="en-US" sz="1600" dirty="0" smtClean="0"/>
              <a:t> College of Technology</a:t>
            </a:r>
          </a:p>
          <a:p>
            <a:r>
              <a:rPr lang="en-US" sz="1600" dirty="0" smtClean="0"/>
              <a:t>Sultan </a:t>
            </a:r>
            <a:r>
              <a:rPr lang="en-US" sz="1600" dirty="0" err="1" smtClean="0"/>
              <a:t>Qaboos</a:t>
            </a:r>
            <a:r>
              <a:rPr lang="en-US" sz="1600" dirty="0" smtClean="0"/>
              <a:t> University</a:t>
            </a:r>
          </a:p>
          <a:p>
            <a:r>
              <a:rPr lang="en-US" sz="1600" dirty="0" err="1" smtClean="0"/>
              <a:t>Waljat</a:t>
            </a:r>
            <a:r>
              <a:rPr lang="en-US" sz="1600" dirty="0" smtClean="0"/>
              <a:t> College</a:t>
            </a:r>
          </a:p>
          <a:p>
            <a:r>
              <a:rPr lang="en-US" sz="1600" dirty="0" smtClean="0"/>
              <a:t>Ministry of Health (Office of the Undersecretary for Planning Affairs; and Directorate General of Human Resources Development)</a:t>
            </a:r>
          </a:p>
          <a:p>
            <a:r>
              <a:rPr lang="en-US" sz="1600" dirty="0" smtClean="0"/>
              <a:t>Ministry of Higher Education (Office of the Undersecretary; and Directorate General of Private Universities and Colleges)</a:t>
            </a:r>
          </a:p>
          <a:p>
            <a:r>
              <a:rPr lang="en-US" sz="1600" dirty="0" smtClean="0"/>
              <a:t>Ministry of Manpower (Office of the Undersecretary for Technological Education and Vocational Training)</a:t>
            </a:r>
          </a:p>
        </p:txBody>
      </p:sp>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28</a:t>
            </a:fld>
            <a:endParaRPr lang="en-US" dirty="0"/>
          </a:p>
        </p:txBody>
      </p:sp>
      <p:pic>
        <p:nvPicPr>
          <p:cNvPr id="6146"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5123" name="Rectangle 3"/>
          <p:cNvSpPr>
            <a:spLocks noChangeArrowheads="1"/>
          </p:cNvSpPr>
          <p:nvPr/>
        </p:nvSpPr>
        <p:spPr bwMode="auto">
          <a:xfrm>
            <a:off x="469900" y="1346200"/>
            <a:ext cx="8674100" cy="5715000"/>
          </a:xfrm>
          <a:prstGeom prst="rect">
            <a:avLst/>
          </a:prstGeom>
          <a:noFill/>
          <a:ln w="9525">
            <a:noFill/>
            <a:miter lim="800000"/>
            <a:headEnd/>
            <a:tailEnd/>
          </a:ln>
        </p:spPr>
        <p:txBody>
          <a:bodyPr/>
          <a:lstStyle/>
          <a:p>
            <a:pPr marL="609600" indent="-609600">
              <a:lnSpc>
                <a:spcPct val="95000"/>
              </a:lnSpc>
              <a:spcAft>
                <a:spcPct val="50000"/>
              </a:spcAft>
            </a:pPr>
            <a:endParaRPr lang="en-US" sz="2400" dirty="0"/>
          </a:p>
          <a:p>
            <a:pPr marL="457200" indent="-457200">
              <a:lnSpc>
                <a:spcPct val="95000"/>
              </a:lnSpc>
              <a:spcAft>
                <a:spcPct val="50000"/>
              </a:spcAft>
              <a:buFont typeface="Arial" panose="020B0604020202020204" pitchFamily="34" charset="0"/>
              <a:buChar char="•"/>
            </a:pPr>
            <a:r>
              <a:rPr lang="en-US" sz="1600" dirty="0" smtClean="0"/>
              <a:t>Al </a:t>
            </a:r>
            <a:r>
              <a:rPr lang="en-US" sz="1600" dirty="0" err="1" smtClean="0"/>
              <a:t>Buraimi</a:t>
            </a:r>
            <a:r>
              <a:rPr lang="en-US" sz="1600" dirty="0" smtClean="0"/>
              <a:t> University College</a:t>
            </a:r>
          </a:p>
          <a:p>
            <a:pPr marL="457200" indent="-457200">
              <a:lnSpc>
                <a:spcPct val="95000"/>
              </a:lnSpc>
              <a:spcAft>
                <a:spcPct val="50000"/>
              </a:spcAft>
              <a:buFont typeface="Arial" panose="020B0604020202020204" pitchFamily="34" charset="0"/>
              <a:buChar char="•"/>
            </a:pPr>
            <a:r>
              <a:rPr lang="en-US" sz="1600" dirty="0" smtClean="0"/>
              <a:t>Bayan College</a:t>
            </a:r>
          </a:p>
          <a:p>
            <a:pPr marL="457200" indent="-457200">
              <a:lnSpc>
                <a:spcPct val="95000"/>
              </a:lnSpc>
              <a:spcAft>
                <a:spcPct val="50000"/>
              </a:spcAft>
              <a:buFont typeface="Arial" panose="020B0604020202020204" pitchFamily="34" charset="0"/>
              <a:buChar char="•"/>
            </a:pPr>
            <a:r>
              <a:rPr lang="en-US" sz="1600" dirty="0" smtClean="0"/>
              <a:t>Caledonian College of Engineering</a:t>
            </a:r>
          </a:p>
          <a:p>
            <a:pPr marL="457200" indent="-457200">
              <a:lnSpc>
                <a:spcPct val="95000"/>
              </a:lnSpc>
              <a:spcAft>
                <a:spcPct val="50000"/>
              </a:spcAft>
              <a:buFont typeface="Arial" panose="020B0604020202020204" pitchFamily="34" charset="0"/>
              <a:buChar char="•"/>
            </a:pPr>
            <a:r>
              <a:rPr lang="en-US" sz="1600" dirty="0" smtClean="0"/>
              <a:t>Higher College of technology</a:t>
            </a:r>
          </a:p>
          <a:p>
            <a:pPr marL="457200" indent="-457200">
              <a:lnSpc>
                <a:spcPct val="95000"/>
              </a:lnSpc>
              <a:spcAft>
                <a:spcPct val="50000"/>
              </a:spcAft>
              <a:buFont typeface="Arial" panose="020B0604020202020204" pitchFamily="34" charset="0"/>
              <a:buChar char="•"/>
            </a:pPr>
            <a:r>
              <a:rPr lang="en-US" sz="1600" dirty="0" err="1" smtClean="0"/>
              <a:t>Ibra</a:t>
            </a:r>
            <a:r>
              <a:rPr lang="en-US" sz="1600" dirty="0" smtClean="0"/>
              <a:t> Nursing Institute </a:t>
            </a:r>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0" y="112713"/>
            <a:ext cx="1090613" cy="1117600"/>
            <a:chOff x="342900" y="112712"/>
            <a:chExt cx="1090613" cy="1117144"/>
          </a:xfrm>
        </p:grpSpPr>
        <p:pic>
          <p:nvPicPr>
            <p:cNvPr id="6150"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1574" y="3699328"/>
            <a:ext cx="3267075" cy="2971800"/>
          </a:xfrm>
          <a:prstGeom prst="rect">
            <a:avLst/>
          </a:prstGeom>
        </p:spPr>
      </p:pic>
      <p:sp>
        <p:nvSpPr>
          <p:cNvPr id="9" name="Title 8"/>
          <p:cNvSpPr>
            <a:spLocks noGrp="1"/>
          </p:cNvSpPr>
          <p:nvPr>
            <p:ph type="title"/>
          </p:nvPr>
        </p:nvSpPr>
        <p:spPr/>
        <p:txBody>
          <a:bodyPr/>
          <a:lstStyle/>
          <a:p>
            <a:r>
              <a:rPr lang="en-US" sz="3200" dirty="0" smtClean="0"/>
              <a:t/>
            </a:r>
            <a:br>
              <a:rPr lang="en-US" sz="3200" dirty="0" smtClean="0"/>
            </a:br>
            <a:r>
              <a:rPr lang="en-US" sz="3200" dirty="0" smtClean="0"/>
              <a:t>     </a:t>
            </a:r>
            <a:r>
              <a:rPr lang="en-US" sz="2800" b="1" dirty="0" smtClean="0"/>
              <a:t>Further stakeholder consultation on updated CDF and revised Program Standards</a:t>
            </a:r>
            <a:br>
              <a:rPr lang="en-US" sz="2800" b="1" dirty="0" smtClean="0"/>
            </a:br>
            <a:r>
              <a:rPr lang="en-US" sz="2800" b="1" dirty="0" smtClean="0"/>
              <a:t>November 2015 – February 2016</a:t>
            </a:r>
            <a:endParaRPr lang="en-US" sz="2800" b="1" dirty="0"/>
          </a:p>
        </p:txBody>
      </p:sp>
    </p:spTree>
    <p:extLst>
      <p:ext uri="{BB962C8B-B14F-4D97-AF65-F5344CB8AC3E}">
        <p14:creationId xmlns:p14="http://schemas.microsoft.com/office/powerpoint/2010/main" val="3541286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OM" b="1" dirty="0" smtClean="0"/>
              <a:t>الاستشارة الموسّعة مع </a:t>
            </a:r>
            <a:r>
              <a:rPr lang="en-US" b="1" dirty="0" smtClean="0"/>
              <a:t/>
            </a:r>
            <a:br>
              <a:rPr lang="en-US" b="1" dirty="0" smtClean="0"/>
            </a:br>
            <a:r>
              <a:rPr lang="ar-OM" b="1" dirty="0" smtClean="0"/>
              <a:t>الجهات ذات العلاقة</a:t>
            </a:r>
            <a:endParaRPr lang="en-US" b="1" dirty="0"/>
          </a:p>
        </p:txBody>
      </p:sp>
      <p:sp>
        <p:nvSpPr>
          <p:cNvPr id="4" name="Content Placeholder 3"/>
          <p:cNvSpPr>
            <a:spLocks noGrp="1"/>
          </p:cNvSpPr>
          <p:nvPr>
            <p:ph sz="half" idx="2"/>
          </p:nvPr>
        </p:nvSpPr>
        <p:spPr>
          <a:xfrm>
            <a:off x="348343" y="1600200"/>
            <a:ext cx="8338457" cy="4525963"/>
          </a:xfrm>
        </p:spPr>
        <p:txBody>
          <a:bodyPr/>
          <a:lstStyle/>
          <a:p>
            <a:pPr algn="r" rtl="1"/>
            <a:r>
              <a:rPr lang="ar-OM" dirty="0"/>
              <a:t>بخصوص النسخ المعدلة من إطار تصميم </a:t>
            </a:r>
            <a:r>
              <a:rPr lang="ar-OM" dirty="0" smtClean="0"/>
              <a:t>المفاهيم والمعايير </a:t>
            </a:r>
            <a:r>
              <a:rPr lang="ar-OM" dirty="0" err="1" smtClean="0"/>
              <a:t>البرنامجية</a:t>
            </a:r>
            <a:r>
              <a:rPr lang="ar-OM" dirty="0" smtClean="0"/>
              <a:t> (نوفمبر 2015 – فبراير 2016)</a:t>
            </a:r>
          </a:p>
          <a:p>
            <a:pPr algn="r" rtl="1"/>
            <a:r>
              <a:rPr lang="ar-OM" dirty="0" smtClean="0"/>
              <a:t>كلية </a:t>
            </a:r>
            <a:r>
              <a:rPr lang="ar-OM" dirty="0" err="1" smtClean="0"/>
              <a:t>البريمي</a:t>
            </a:r>
            <a:r>
              <a:rPr lang="ar-OM" dirty="0" smtClean="0"/>
              <a:t> الجامعية – كلية البيان – كلية </a:t>
            </a:r>
            <a:r>
              <a:rPr lang="ar-OM" dirty="0" err="1" smtClean="0"/>
              <a:t>كالدونيان</a:t>
            </a:r>
            <a:r>
              <a:rPr lang="ar-OM" dirty="0" smtClean="0"/>
              <a:t> الهندسية – الكلية التقنية العليا – معهد التمريض </a:t>
            </a:r>
            <a:r>
              <a:rPr lang="ar-OM" dirty="0" err="1" smtClean="0"/>
              <a:t>بإبرا</a:t>
            </a:r>
            <a:r>
              <a:rPr lang="ar-OM" dirty="0" smtClean="0"/>
              <a:t> – معهد العلوم الصحية – الكلية البحرية الدولية – كلية الشرق الأوسط – كلية مسقط – الكلية التقنية بصلالة – جامعة السلطان قابوس – كلية ولجات – وزارة الصحة (مكتب سعادة الدكتور وكيل الوزارة لشئون التخطيط والمدير العام للموارد البشرية والتطوير) – وزارة التعليم العالي (مكتب سعادة الدكتور وكيل الوزارة والمديرية العامة للجامعات والكليات الخاصة) – وزارة القوى العاملة (مكتب سعادة الدكتورة وكيلة الوزارة للتعليم التقني والتدريب المهني)</a:t>
            </a:r>
            <a:endParaRPr lang="en-US" dirty="0"/>
          </a:p>
        </p:txBody>
      </p:sp>
      <p:sp>
        <p:nvSpPr>
          <p:cNvPr id="5" name="Slide Number Placeholder 4"/>
          <p:cNvSpPr>
            <a:spLocks noGrp="1"/>
          </p:cNvSpPr>
          <p:nvPr>
            <p:ph type="sldNum" sz="quarter" idx="12"/>
          </p:nvPr>
        </p:nvSpPr>
        <p:spPr/>
        <p:txBody>
          <a:bodyPr/>
          <a:lstStyle/>
          <a:p>
            <a:pPr>
              <a:defRPr/>
            </a:pPr>
            <a:fld id="{36222361-09CA-4E1B-9F24-6339FF9CE5C1}" type="slidenum">
              <a:rPr lang="ar-SA" smtClean="0"/>
              <a:pPr>
                <a:defRPr/>
              </a:pPr>
              <a:t>29</a:t>
            </a:fld>
            <a:endParaRPr lang="en-US"/>
          </a:p>
        </p:txBody>
      </p:sp>
      <p:grpSp>
        <p:nvGrpSpPr>
          <p:cNvPr id="6" name="Group 6"/>
          <p:cNvGrpSpPr>
            <a:grpSpLocks/>
          </p:cNvGrpSpPr>
          <p:nvPr/>
        </p:nvGrpSpPr>
        <p:grpSpPr bwMode="auto">
          <a:xfrm>
            <a:off x="154218" y="127227"/>
            <a:ext cx="1090613" cy="1117600"/>
            <a:chOff x="342900" y="112712"/>
            <a:chExt cx="1090613" cy="1117144"/>
          </a:xfrm>
        </p:grpSpPr>
        <p:pic>
          <p:nvPicPr>
            <p:cNvPr id="7" name="Picture 6"/>
            <p:cNvPicPr>
              <a:picLocks noChangeAspect="1" noChangeArrowheads="1"/>
            </p:cNvPicPr>
            <p:nvPr/>
          </p:nvPicPr>
          <p:blipFill>
            <a:blip r:embed="rId2" cstate="print"/>
            <a:srcRect/>
            <a:stretch>
              <a:fillRect/>
            </a:stretch>
          </p:blipFill>
          <p:spPr bwMode="auto">
            <a:xfrm>
              <a:off x="388031" y="112712"/>
              <a:ext cx="843543" cy="787173"/>
            </a:xfrm>
            <a:prstGeom prst="rect">
              <a:avLst/>
            </a:prstGeom>
            <a:noFill/>
            <a:ln w="9525">
              <a:noFill/>
              <a:miter lim="800000"/>
              <a:headEnd/>
              <a:tailEnd/>
            </a:ln>
          </p:spPr>
        </p:pic>
        <p:sp>
          <p:nvSpPr>
            <p:cNvPr id="8"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4221848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08629" y="216581"/>
            <a:ext cx="6306457" cy="1133248"/>
          </a:xfrm>
        </p:spPr>
        <p:txBody>
          <a:bodyPr/>
          <a:lstStyle/>
          <a:p>
            <a:r>
              <a:rPr lang="en-US" sz="3200" b="1" dirty="0" smtClean="0"/>
              <a:t>Overview of Presentation</a:t>
            </a:r>
            <a:endParaRPr lang="en-US" sz="3200" b="1" dirty="0"/>
          </a:p>
        </p:txBody>
      </p:sp>
      <p:sp>
        <p:nvSpPr>
          <p:cNvPr id="10" name="Content Placeholder 9"/>
          <p:cNvSpPr>
            <a:spLocks noGrp="1"/>
          </p:cNvSpPr>
          <p:nvPr>
            <p:ph idx="1"/>
          </p:nvPr>
        </p:nvSpPr>
        <p:spPr>
          <a:xfrm>
            <a:off x="1879600" y="1556658"/>
            <a:ext cx="6611257" cy="4495800"/>
          </a:xfrm>
        </p:spPr>
        <p:txBody>
          <a:bodyPr/>
          <a:lstStyle/>
          <a:p>
            <a:r>
              <a:rPr lang="en-US" sz="2800" dirty="0" smtClean="0"/>
              <a:t>Milestones</a:t>
            </a:r>
          </a:p>
          <a:p>
            <a:r>
              <a:rPr lang="en-US" sz="2800" dirty="0" smtClean="0"/>
              <a:t>Program Standards Assessment (PSA) Pilots</a:t>
            </a:r>
          </a:p>
          <a:p>
            <a:r>
              <a:rPr lang="en-US" sz="2800" dirty="0" smtClean="0"/>
              <a:t>Learning from the Pilots</a:t>
            </a:r>
          </a:p>
          <a:p>
            <a:r>
              <a:rPr lang="en-US" sz="2800" dirty="0" smtClean="0"/>
              <a:t>Actions and updates</a:t>
            </a:r>
          </a:p>
          <a:p>
            <a:r>
              <a:rPr lang="en-US" sz="2800" dirty="0" smtClean="0"/>
              <a:t>Consultation</a:t>
            </a:r>
          </a:p>
          <a:p>
            <a:r>
              <a:rPr lang="en-US" sz="2800" dirty="0" smtClean="0"/>
              <a:t>Next steps and future milestones</a:t>
            </a:r>
            <a:endParaRPr lang="en-US" sz="2800" dirty="0"/>
          </a:p>
        </p:txBody>
      </p:sp>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3</a:t>
            </a:fld>
            <a:endParaRPr lang="en-US"/>
          </a:p>
        </p:txBody>
      </p:sp>
      <p:pic>
        <p:nvPicPr>
          <p:cNvPr id="6146"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5123" name="Rectangle 3"/>
          <p:cNvSpPr>
            <a:spLocks noChangeArrowheads="1"/>
          </p:cNvSpPr>
          <p:nvPr/>
        </p:nvSpPr>
        <p:spPr bwMode="auto">
          <a:xfrm>
            <a:off x="469900" y="1346200"/>
            <a:ext cx="8674100" cy="5715000"/>
          </a:xfrm>
          <a:prstGeom prst="rect">
            <a:avLst/>
          </a:prstGeom>
          <a:noFill/>
          <a:ln w="9525">
            <a:noFill/>
            <a:miter lim="800000"/>
            <a:headEnd/>
            <a:tailEnd/>
          </a:ln>
        </p:spPr>
        <p:txBody>
          <a:bodyPr/>
          <a:lstStyle/>
          <a:p>
            <a:pPr marL="609600" indent="-609600">
              <a:lnSpc>
                <a:spcPct val="95000"/>
              </a:lnSpc>
              <a:spcAft>
                <a:spcPct val="50000"/>
              </a:spcAft>
            </a:pPr>
            <a:endParaRPr lang="en-US" sz="2400" dirty="0"/>
          </a:p>
          <a:p>
            <a:pPr marL="609600" indent="-609600">
              <a:lnSpc>
                <a:spcPct val="95000"/>
              </a:lnSpc>
              <a:spcAft>
                <a:spcPct val="50000"/>
              </a:spcAft>
            </a:pPr>
            <a:r>
              <a:rPr lang="en-US" sz="3200" dirty="0" smtClean="0"/>
              <a:t> </a:t>
            </a:r>
            <a:endParaRPr lang="en-US" sz="2400" dirty="0" smtClean="0"/>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0"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21543" y="231094"/>
            <a:ext cx="6828971" cy="1234849"/>
          </a:xfrm>
        </p:spPr>
        <p:txBody>
          <a:bodyPr/>
          <a:lstStyle/>
          <a:p>
            <a:r>
              <a:rPr lang="en-US" sz="3200" b="1" dirty="0" smtClean="0"/>
              <a:t>Consultation Feedback (#1)</a:t>
            </a:r>
            <a:endParaRPr lang="en-US" sz="3200" b="1" dirty="0"/>
          </a:p>
        </p:txBody>
      </p:sp>
      <p:sp>
        <p:nvSpPr>
          <p:cNvPr id="10" name="Content Placeholder 9"/>
          <p:cNvSpPr>
            <a:spLocks noGrp="1"/>
          </p:cNvSpPr>
          <p:nvPr>
            <p:ph idx="1"/>
          </p:nvPr>
        </p:nvSpPr>
        <p:spPr>
          <a:xfrm>
            <a:off x="1865086" y="1585687"/>
            <a:ext cx="6785428" cy="4669970"/>
          </a:xfrm>
        </p:spPr>
        <p:txBody>
          <a:bodyPr/>
          <a:lstStyle/>
          <a:p>
            <a:pPr>
              <a:buFont typeface="Wingdings" panose="05000000000000000000" pitchFamily="2" charset="2"/>
              <a:buChar char="ü"/>
            </a:pPr>
            <a:r>
              <a:rPr lang="en-US" sz="2400" dirty="0" smtClean="0"/>
              <a:t>Overall, feedback positive about the proposed developments to the Program Accreditation CDF and draft Program Standards</a:t>
            </a:r>
          </a:p>
          <a:p>
            <a:pPr>
              <a:buFont typeface="Wingdings" panose="05000000000000000000" pitchFamily="2" charset="2"/>
              <a:buChar char="ü"/>
            </a:pPr>
            <a:r>
              <a:rPr lang="en-US" sz="2400" dirty="0" smtClean="0"/>
              <a:t>Institutional Accreditation as a pre-requisite for Program Accreditation:</a:t>
            </a:r>
          </a:p>
          <a:p>
            <a:pPr lvl="1">
              <a:buFont typeface="Wingdings" panose="05000000000000000000" pitchFamily="2" charset="2"/>
              <a:buChar char="Ø"/>
            </a:pPr>
            <a:r>
              <a:rPr lang="en-US" sz="2000" dirty="0" smtClean="0"/>
              <a:t>Majority of feedback supportive</a:t>
            </a:r>
          </a:p>
          <a:p>
            <a:pPr lvl="1">
              <a:buFont typeface="Wingdings" panose="05000000000000000000" pitchFamily="2" charset="2"/>
              <a:buChar char="Ø"/>
            </a:pPr>
            <a:r>
              <a:rPr lang="en-US" sz="2000" dirty="0" smtClean="0"/>
              <a:t>Clarification required of how ISA and PSA may take place concurrently (PSA Manual)</a:t>
            </a:r>
          </a:p>
          <a:p>
            <a:pPr lvl="1">
              <a:buFont typeface="Wingdings" panose="05000000000000000000" pitchFamily="2" charset="2"/>
              <a:buChar char="Ø"/>
            </a:pPr>
            <a:r>
              <a:rPr lang="en-US" sz="2000" dirty="0" smtClean="0"/>
              <a:t>Some diversity of opinion</a:t>
            </a:r>
          </a:p>
          <a:p>
            <a:pPr>
              <a:buFont typeface="Wingdings" panose="05000000000000000000" pitchFamily="2" charset="2"/>
              <a:buChar char="ü"/>
            </a:pPr>
            <a:r>
              <a:rPr lang="en-US" sz="2400" dirty="0" smtClean="0"/>
              <a:t>Support that recognition of foreign programs is subsumed within OAAA Program Accreditation</a:t>
            </a:r>
          </a:p>
          <a:p>
            <a:endParaRPr lang="en-US" sz="2400" dirty="0" smtClean="0"/>
          </a:p>
          <a:p>
            <a:pPr>
              <a:buNone/>
            </a:pPr>
            <a:endParaRPr lang="en-US" sz="2400" dirty="0" smtClean="0"/>
          </a:p>
          <a:p>
            <a:pPr lvl="1"/>
            <a:endParaRPr lang="en-US" dirty="0"/>
          </a:p>
        </p:txBody>
      </p:sp>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30</a:t>
            </a:fld>
            <a:endParaRPr lang="en-US" dirty="0"/>
          </a:p>
        </p:txBody>
      </p:sp>
      <p:pic>
        <p:nvPicPr>
          <p:cNvPr id="6146"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5123" name="Rectangle 3"/>
          <p:cNvSpPr>
            <a:spLocks noChangeArrowheads="1"/>
          </p:cNvSpPr>
          <p:nvPr/>
        </p:nvSpPr>
        <p:spPr bwMode="auto">
          <a:xfrm>
            <a:off x="469900" y="1346200"/>
            <a:ext cx="8674100" cy="5715000"/>
          </a:xfrm>
          <a:prstGeom prst="rect">
            <a:avLst/>
          </a:prstGeom>
          <a:noFill/>
          <a:ln w="9525">
            <a:noFill/>
            <a:miter lim="800000"/>
            <a:headEnd/>
            <a:tailEnd/>
          </a:ln>
        </p:spPr>
        <p:txBody>
          <a:bodyPr/>
          <a:lstStyle/>
          <a:p>
            <a:pPr marL="609600" indent="-609600">
              <a:lnSpc>
                <a:spcPct val="95000"/>
              </a:lnSpc>
              <a:spcAft>
                <a:spcPct val="50000"/>
              </a:spcAft>
            </a:pPr>
            <a:endParaRPr lang="en-US" sz="2400" dirty="0"/>
          </a:p>
          <a:p>
            <a:pPr marL="609600" indent="-609600">
              <a:lnSpc>
                <a:spcPct val="95000"/>
              </a:lnSpc>
              <a:spcAft>
                <a:spcPct val="50000"/>
              </a:spcAft>
            </a:pPr>
            <a:r>
              <a:rPr lang="en-US" sz="3200" dirty="0" smtClean="0"/>
              <a:t> </a:t>
            </a:r>
            <a:endParaRPr lang="en-US" sz="2400" dirty="0" smtClean="0"/>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0"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3541286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OM" b="1" dirty="0" smtClean="0"/>
              <a:t>التغذية الراجعة من الاستشارة (1)</a:t>
            </a:r>
            <a:endParaRPr lang="en-US" b="1" dirty="0"/>
          </a:p>
        </p:txBody>
      </p:sp>
      <p:sp>
        <p:nvSpPr>
          <p:cNvPr id="3" name="Content Placeholder 2"/>
          <p:cNvSpPr>
            <a:spLocks noGrp="1"/>
          </p:cNvSpPr>
          <p:nvPr>
            <p:ph idx="1"/>
          </p:nvPr>
        </p:nvSpPr>
        <p:spPr/>
        <p:txBody>
          <a:bodyPr/>
          <a:lstStyle/>
          <a:p>
            <a:pPr algn="r" rtl="1"/>
            <a:r>
              <a:rPr lang="ar-OM" dirty="0" smtClean="0"/>
              <a:t>التغذية الراجعة في عمومها كانت إيجابية حول المقترحات المتعلقة بتطوير إطار تصميم المفاهيم ومسودة المعايير </a:t>
            </a:r>
            <a:r>
              <a:rPr lang="ar-OM" dirty="0" err="1" smtClean="0"/>
              <a:t>البرنامجية</a:t>
            </a:r>
            <a:r>
              <a:rPr lang="ar-OM" dirty="0" smtClean="0"/>
              <a:t>.</a:t>
            </a:r>
          </a:p>
          <a:p>
            <a:pPr algn="r" rtl="1"/>
            <a:r>
              <a:rPr lang="ar-OM" dirty="0" smtClean="0"/>
              <a:t>الاعتماد المؤسسي متطلب للاعتماد </a:t>
            </a:r>
            <a:r>
              <a:rPr lang="ar-OM" dirty="0" err="1" smtClean="0"/>
              <a:t>البرنامجي</a:t>
            </a:r>
            <a:r>
              <a:rPr lang="ar-OM" dirty="0" smtClean="0"/>
              <a:t>:</a:t>
            </a:r>
          </a:p>
          <a:p>
            <a:pPr lvl="1" algn="r" rtl="1"/>
            <a:r>
              <a:rPr lang="ar-OM" dirty="0" smtClean="0"/>
              <a:t>غالبية الردود تؤيد المقترح</a:t>
            </a:r>
          </a:p>
          <a:p>
            <a:pPr lvl="1" algn="r" rtl="1"/>
            <a:r>
              <a:rPr lang="ar-OM" dirty="0" smtClean="0"/>
              <a:t>الحاجة إلى توضيحات بخصوص إجراء العمليتين بشكل متزامن.</a:t>
            </a:r>
          </a:p>
          <a:p>
            <a:pPr lvl="1" algn="r" rtl="1"/>
            <a:r>
              <a:rPr lang="ar-OM" dirty="0" smtClean="0"/>
              <a:t>بعض التنوع في الآراء</a:t>
            </a:r>
          </a:p>
          <a:p>
            <a:pPr algn="r" rtl="1"/>
            <a:r>
              <a:rPr lang="ar-OM" dirty="0" smtClean="0"/>
              <a:t> دعم لمقترح أن يكون الاعتراف بالبرامج الأجنبية ضمن عملية الاعتماد </a:t>
            </a:r>
            <a:r>
              <a:rPr lang="ar-OM" dirty="0" err="1" smtClean="0"/>
              <a:t>البرنامجي</a:t>
            </a:r>
            <a:r>
              <a:rPr lang="ar-OM" dirty="0" smtClean="0"/>
              <a:t> من قبل الهيئة.</a:t>
            </a:r>
            <a:endParaRPr lang="en-US" dirty="0"/>
          </a:p>
        </p:txBody>
      </p:sp>
      <p:sp>
        <p:nvSpPr>
          <p:cNvPr id="4" name="Slide Number Placeholder 3"/>
          <p:cNvSpPr>
            <a:spLocks noGrp="1"/>
          </p:cNvSpPr>
          <p:nvPr>
            <p:ph type="sldNum" sz="quarter" idx="12"/>
          </p:nvPr>
        </p:nvSpPr>
        <p:spPr/>
        <p:txBody>
          <a:bodyPr/>
          <a:lstStyle/>
          <a:p>
            <a:pPr>
              <a:defRPr/>
            </a:pPr>
            <a:fld id="{FF5C31C0-4BD7-4099-B0FD-078A0B3769F7}" type="slidenum">
              <a:rPr lang="ar-SA" smtClean="0"/>
              <a:pPr>
                <a:defRPr/>
              </a:pPr>
              <a:t>31</a:t>
            </a:fld>
            <a:endParaRPr lang="en-US"/>
          </a:p>
        </p:txBody>
      </p:sp>
      <p:grpSp>
        <p:nvGrpSpPr>
          <p:cNvPr id="5" name="Group 6"/>
          <p:cNvGrpSpPr>
            <a:grpSpLocks/>
          </p:cNvGrpSpPr>
          <p:nvPr/>
        </p:nvGrpSpPr>
        <p:grpSpPr bwMode="auto">
          <a:xfrm>
            <a:off x="154218" y="127227"/>
            <a:ext cx="1090613" cy="1117600"/>
            <a:chOff x="342900" y="112712"/>
            <a:chExt cx="1090613" cy="1117144"/>
          </a:xfrm>
        </p:grpSpPr>
        <p:pic>
          <p:nvPicPr>
            <p:cNvPr id="6" name="Picture 6"/>
            <p:cNvPicPr>
              <a:picLocks noChangeAspect="1" noChangeArrowheads="1"/>
            </p:cNvPicPr>
            <p:nvPr/>
          </p:nvPicPr>
          <p:blipFill>
            <a:blip r:embed="rId2" cstate="print"/>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2840326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21543" y="231094"/>
            <a:ext cx="6828971" cy="1234849"/>
          </a:xfrm>
        </p:spPr>
        <p:txBody>
          <a:bodyPr/>
          <a:lstStyle/>
          <a:p>
            <a:r>
              <a:rPr lang="en-US" sz="3200" b="1" dirty="0" smtClean="0"/>
              <a:t>Consultation Feedback #2</a:t>
            </a:r>
            <a:endParaRPr lang="en-US" sz="3200" b="1" dirty="0"/>
          </a:p>
        </p:txBody>
      </p:sp>
      <p:sp>
        <p:nvSpPr>
          <p:cNvPr id="10" name="Content Placeholder 9"/>
          <p:cNvSpPr>
            <a:spLocks noGrp="1"/>
          </p:cNvSpPr>
          <p:nvPr>
            <p:ph idx="1"/>
          </p:nvPr>
        </p:nvSpPr>
        <p:spPr>
          <a:xfrm>
            <a:off x="1865086" y="1585687"/>
            <a:ext cx="6785428" cy="4669970"/>
          </a:xfrm>
        </p:spPr>
        <p:txBody>
          <a:bodyPr/>
          <a:lstStyle/>
          <a:p>
            <a:pPr>
              <a:buFont typeface="Wingdings" panose="05000000000000000000" pitchFamily="2" charset="2"/>
              <a:buChar char="ü"/>
            </a:pPr>
            <a:r>
              <a:rPr lang="en-US" sz="2400" dirty="0" smtClean="0"/>
              <a:t>Revision of the assessment model for PSA (‘partially met’)</a:t>
            </a:r>
          </a:p>
          <a:p>
            <a:pPr lvl="1">
              <a:buFont typeface="Wingdings" panose="05000000000000000000" pitchFamily="2" charset="2"/>
              <a:buChar char="Ø"/>
            </a:pPr>
            <a:r>
              <a:rPr lang="en-US" sz="2000" dirty="0" smtClean="0"/>
              <a:t>Majority of feedback supportive (‘useful’; ‘fair’; ‘motivating’)</a:t>
            </a:r>
          </a:p>
          <a:p>
            <a:pPr lvl="1">
              <a:buFont typeface="Wingdings" panose="05000000000000000000" pitchFamily="2" charset="2"/>
              <a:buChar char="Ø"/>
            </a:pPr>
            <a:r>
              <a:rPr lang="en-US" sz="2000" dirty="0" smtClean="0"/>
              <a:t>Should some criteria be more important than others?</a:t>
            </a:r>
          </a:p>
          <a:p>
            <a:pPr lvl="1">
              <a:buFont typeface="Wingdings" panose="05000000000000000000" pitchFamily="2" charset="2"/>
              <a:buChar char="Ø"/>
            </a:pPr>
            <a:r>
              <a:rPr lang="en-US" sz="2000" dirty="0" smtClean="0"/>
              <a:t>How to ensure that HEIs/programs have improvement plans?</a:t>
            </a:r>
          </a:p>
          <a:p>
            <a:pPr>
              <a:buFont typeface="Wingdings" panose="05000000000000000000" pitchFamily="2" charset="2"/>
              <a:buChar char="ü"/>
            </a:pPr>
            <a:r>
              <a:rPr lang="en-US" sz="2400" dirty="0" smtClean="0"/>
              <a:t>Questions about policy:</a:t>
            </a:r>
          </a:p>
          <a:p>
            <a:pPr lvl="1">
              <a:buFont typeface="Wingdings" panose="05000000000000000000" pitchFamily="2" charset="2"/>
              <a:buChar char="Ø"/>
            </a:pPr>
            <a:r>
              <a:rPr lang="en-US" sz="2000" dirty="0" smtClean="0"/>
              <a:t>Relationship between OAAA Program Accreditation and accreditation by external accrediting bodies</a:t>
            </a:r>
          </a:p>
          <a:p>
            <a:pPr lvl="1">
              <a:buFont typeface="Wingdings" panose="05000000000000000000" pitchFamily="2" charset="2"/>
              <a:buChar char="Ø"/>
            </a:pPr>
            <a:r>
              <a:rPr lang="en-US" sz="2000" dirty="0" smtClean="0"/>
              <a:t>Program Accreditation fees</a:t>
            </a:r>
          </a:p>
          <a:p>
            <a:pPr marL="0" indent="0">
              <a:buNone/>
            </a:pPr>
            <a:endParaRPr lang="en-US" sz="2400" dirty="0" smtClean="0"/>
          </a:p>
          <a:p>
            <a:pPr lvl="1"/>
            <a:endParaRPr lang="en-US" dirty="0"/>
          </a:p>
        </p:txBody>
      </p:sp>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32</a:t>
            </a:fld>
            <a:endParaRPr lang="en-US" dirty="0"/>
          </a:p>
        </p:txBody>
      </p:sp>
      <p:pic>
        <p:nvPicPr>
          <p:cNvPr id="6146"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5123" name="Rectangle 3"/>
          <p:cNvSpPr>
            <a:spLocks noChangeArrowheads="1"/>
          </p:cNvSpPr>
          <p:nvPr/>
        </p:nvSpPr>
        <p:spPr bwMode="auto">
          <a:xfrm>
            <a:off x="469900" y="1346200"/>
            <a:ext cx="8674100" cy="5715000"/>
          </a:xfrm>
          <a:prstGeom prst="rect">
            <a:avLst/>
          </a:prstGeom>
          <a:noFill/>
          <a:ln w="9525">
            <a:noFill/>
            <a:miter lim="800000"/>
            <a:headEnd/>
            <a:tailEnd/>
          </a:ln>
        </p:spPr>
        <p:txBody>
          <a:bodyPr/>
          <a:lstStyle/>
          <a:p>
            <a:pPr marL="609600" indent="-609600">
              <a:lnSpc>
                <a:spcPct val="95000"/>
              </a:lnSpc>
              <a:spcAft>
                <a:spcPct val="50000"/>
              </a:spcAft>
            </a:pPr>
            <a:endParaRPr lang="en-US" sz="2400" dirty="0"/>
          </a:p>
          <a:p>
            <a:pPr marL="609600" indent="-609600">
              <a:lnSpc>
                <a:spcPct val="95000"/>
              </a:lnSpc>
              <a:spcAft>
                <a:spcPct val="50000"/>
              </a:spcAft>
            </a:pPr>
            <a:r>
              <a:rPr lang="en-US" sz="3200" dirty="0" smtClean="0"/>
              <a:t> </a:t>
            </a:r>
            <a:endParaRPr lang="en-US" sz="2400" dirty="0" smtClean="0"/>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0"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2740376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OM" b="1" dirty="0"/>
              <a:t>التغذية الراجعة من الاستشارة </a:t>
            </a:r>
            <a:r>
              <a:rPr lang="ar-OM" b="1" dirty="0" smtClean="0"/>
              <a:t>(2)</a:t>
            </a:r>
            <a:endParaRPr lang="en-US" b="1" dirty="0"/>
          </a:p>
        </p:txBody>
      </p:sp>
      <p:sp>
        <p:nvSpPr>
          <p:cNvPr id="3" name="Content Placeholder 2"/>
          <p:cNvSpPr>
            <a:spLocks noGrp="1"/>
          </p:cNvSpPr>
          <p:nvPr>
            <p:ph idx="1"/>
          </p:nvPr>
        </p:nvSpPr>
        <p:spPr>
          <a:xfrm>
            <a:off x="457200" y="1378858"/>
            <a:ext cx="8229600" cy="4747306"/>
          </a:xfrm>
        </p:spPr>
        <p:txBody>
          <a:bodyPr/>
          <a:lstStyle/>
          <a:p>
            <a:pPr algn="r" rtl="1"/>
            <a:r>
              <a:rPr lang="ar-OM" dirty="0" smtClean="0"/>
              <a:t>مراجعة المنهج المتبع في التقويم وإدراج تقدير «مستوفى جزئيا»:</a:t>
            </a:r>
          </a:p>
          <a:p>
            <a:pPr lvl="1" algn="r" rtl="1"/>
            <a:r>
              <a:rPr lang="ar-OM" dirty="0" smtClean="0"/>
              <a:t>غالبية الردود تؤيد المقترح ( مفيد – عادل – محفز)</a:t>
            </a:r>
          </a:p>
          <a:p>
            <a:pPr lvl="1" algn="r" rtl="1"/>
            <a:r>
              <a:rPr lang="ar-OM" dirty="0" smtClean="0"/>
              <a:t>النظر في إمكانية المفاضلة بين المعايير (بعضها أهم من البعض الآخر؟)</a:t>
            </a:r>
          </a:p>
          <a:p>
            <a:pPr lvl="1" algn="r" rtl="1"/>
            <a:r>
              <a:rPr lang="ar-OM" dirty="0" smtClean="0"/>
              <a:t>كيف نضمن وجود خطط تحسين للمؤسسات /البرامج؟</a:t>
            </a:r>
          </a:p>
          <a:p>
            <a:pPr algn="r" rtl="1"/>
            <a:r>
              <a:rPr lang="ar-OM" dirty="0" smtClean="0"/>
              <a:t>اسئلة تتعلق بسياسة الهيئة:</a:t>
            </a:r>
          </a:p>
          <a:p>
            <a:pPr lvl="1" algn="r" rtl="1"/>
            <a:r>
              <a:rPr lang="ar-OM" dirty="0" smtClean="0"/>
              <a:t>العلاقة بين الاعتماد </a:t>
            </a:r>
            <a:r>
              <a:rPr lang="ar-OM" dirty="0" err="1" smtClean="0"/>
              <a:t>البرنامجي</a:t>
            </a:r>
            <a:r>
              <a:rPr lang="ar-OM" dirty="0" smtClean="0"/>
              <a:t> للهيئة العمانية للاعتماد الأكاديمي والاعتماد من قبل هيئات اعتماد خارجية؟</a:t>
            </a:r>
          </a:p>
          <a:p>
            <a:pPr lvl="1" algn="r" rtl="1"/>
            <a:r>
              <a:rPr lang="ar-OM" dirty="0" smtClean="0"/>
              <a:t>رسوم الاعتماد </a:t>
            </a:r>
            <a:r>
              <a:rPr lang="ar-OM" dirty="0" err="1" smtClean="0"/>
              <a:t>البرنامجي</a:t>
            </a:r>
            <a:r>
              <a:rPr lang="ar-OM" dirty="0" smtClean="0"/>
              <a:t>؟</a:t>
            </a:r>
          </a:p>
          <a:p>
            <a:pPr lvl="1" algn="r" rtl="1"/>
            <a:endParaRPr lang="en-US" dirty="0"/>
          </a:p>
        </p:txBody>
      </p:sp>
      <p:sp>
        <p:nvSpPr>
          <p:cNvPr id="4" name="Slide Number Placeholder 3"/>
          <p:cNvSpPr>
            <a:spLocks noGrp="1"/>
          </p:cNvSpPr>
          <p:nvPr>
            <p:ph type="sldNum" sz="quarter" idx="12"/>
          </p:nvPr>
        </p:nvSpPr>
        <p:spPr/>
        <p:txBody>
          <a:bodyPr/>
          <a:lstStyle/>
          <a:p>
            <a:pPr>
              <a:defRPr/>
            </a:pPr>
            <a:fld id="{FF5C31C0-4BD7-4099-B0FD-078A0B3769F7}" type="slidenum">
              <a:rPr lang="ar-SA" smtClean="0"/>
              <a:pPr>
                <a:defRPr/>
              </a:pPr>
              <a:t>33</a:t>
            </a:fld>
            <a:endParaRPr lang="en-US"/>
          </a:p>
        </p:txBody>
      </p:sp>
      <p:grpSp>
        <p:nvGrpSpPr>
          <p:cNvPr id="5" name="Group 6"/>
          <p:cNvGrpSpPr>
            <a:grpSpLocks/>
          </p:cNvGrpSpPr>
          <p:nvPr/>
        </p:nvGrpSpPr>
        <p:grpSpPr bwMode="auto">
          <a:xfrm>
            <a:off x="110676" y="112713"/>
            <a:ext cx="1090613" cy="1117600"/>
            <a:chOff x="342900" y="112712"/>
            <a:chExt cx="1090613" cy="1117144"/>
          </a:xfrm>
        </p:grpSpPr>
        <p:pic>
          <p:nvPicPr>
            <p:cNvPr id="6" name="Picture 6"/>
            <p:cNvPicPr>
              <a:picLocks noChangeAspect="1" noChangeArrowheads="1"/>
            </p:cNvPicPr>
            <p:nvPr/>
          </p:nvPicPr>
          <p:blipFill>
            <a:blip r:embed="rId2" cstate="print"/>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3761191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21543" y="231094"/>
            <a:ext cx="6828971" cy="1234849"/>
          </a:xfrm>
        </p:spPr>
        <p:txBody>
          <a:bodyPr/>
          <a:lstStyle/>
          <a:p>
            <a:r>
              <a:rPr lang="en-US" sz="3200" b="1" dirty="0" smtClean="0"/>
              <a:t>Consultation Feedback #3</a:t>
            </a:r>
            <a:endParaRPr lang="en-US" sz="3200" b="1" dirty="0"/>
          </a:p>
        </p:txBody>
      </p:sp>
      <p:sp>
        <p:nvSpPr>
          <p:cNvPr id="10" name="Content Placeholder 9"/>
          <p:cNvSpPr>
            <a:spLocks noGrp="1"/>
          </p:cNvSpPr>
          <p:nvPr>
            <p:ph idx="1"/>
          </p:nvPr>
        </p:nvSpPr>
        <p:spPr>
          <a:xfrm>
            <a:off x="1865086" y="1585687"/>
            <a:ext cx="6785428" cy="4669970"/>
          </a:xfrm>
        </p:spPr>
        <p:txBody>
          <a:bodyPr/>
          <a:lstStyle/>
          <a:p>
            <a:pPr>
              <a:buFont typeface="Wingdings" panose="05000000000000000000" pitchFamily="2" charset="2"/>
              <a:buChar char="ü"/>
            </a:pPr>
            <a:r>
              <a:rPr lang="en-US" sz="2400" dirty="0" smtClean="0"/>
              <a:t>Questions about methodology and operational matters:</a:t>
            </a:r>
          </a:p>
          <a:p>
            <a:pPr lvl="1">
              <a:buFont typeface="Wingdings" panose="05000000000000000000" pitchFamily="2" charset="2"/>
              <a:buChar char="Ø"/>
            </a:pPr>
            <a:r>
              <a:rPr lang="en-US" sz="2000" dirty="0" smtClean="0"/>
              <a:t>How will Program Standards Assessment work with clusters/suites of programs in the same department? (Program Accreditation Manual)</a:t>
            </a:r>
          </a:p>
          <a:p>
            <a:pPr lvl="1">
              <a:buFont typeface="Wingdings" panose="05000000000000000000" pitchFamily="2" charset="2"/>
              <a:buChar char="Ø"/>
            </a:pPr>
            <a:r>
              <a:rPr lang="en-US" sz="2000" dirty="0" smtClean="0"/>
              <a:t>Evidence requirements (</a:t>
            </a:r>
            <a:r>
              <a:rPr lang="en-US" sz="2000" dirty="0" err="1" smtClean="0"/>
              <a:t>eg</a:t>
            </a:r>
            <a:r>
              <a:rPr lang="en-US" sz="2000" dirty="0" smtClean="0"/>
              <a:t> the time-span for data) (Program Accreditation Manual)</a:t>
            </a:r>
          </a:p>
          <a:p>
            <a:pPr lvl="1">
              <a:buFont typeface="Wingdings" panose="05000000000000000000" pitchFamily="2" charset="2"/>
              <a:buChar char="Ø"/>
            </a:pPr>
            <a:r>
              <a:rPr lang="en-US" sz="2000" dirty="0" smtClean="0"/>
              <a:t>Defining key terms (OAAA Glossary)</a:t>
            </a:r>
          </a:p>
          <a:p>
            <a:pPr>
              <a:buFont typeface="Wingdings" panose="05000000000000000000" pitchFamily="2" charset="2"/>
              <a:buChar char="ü"/>
            </a:pPr>
            <a:r>
              <a:rPr lang="en-US" sz="2400" dirty="0" smtClean="0"/>
              <a:t>Feedback on specific standards and criteria </a:t>
            </a:r>
          </a:p>
          <a:p>
            <a:pPr lvl="1">
              <a:buFont typeface="Wingdings" panose="05000000000000000000" pitchFamily="2" charset="2"/>
              <a:buChar char="Ø"/>
            </a:pPr>
            <a:r>
              <a:rPr lang="en-US" sz="2000" dirty="0" smtClean="0"/>
              <a:t>Further clarification required on where MSc programs may ‘sit’ in Standards 2 and/or 3</a:t>
            </a:r>
          </a:p>
          <a:p>
            <a:pPr>
              <a:buNone/>
            </a:pPr>
            <a:r>
              <a:rPr lang="en-US" sz="2000" dirty="0" smtClean="0"/>
              <a:t>	</a:t>
            </a:r>
            <a:endParaRPr lang="en-US" sz="2400" dirty="0" smtClean="0"/>
          </a:p>
          <a:p>
            <a:pPr lvl="1"/>
            <a:endParaRPr lang="en-US" dirty="0"/>
          </a:p>
        </p:txBody>
      </p:sp>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34</a:t>
            </a:fld>
            <a:endParaRPr lang="en-US" dirty="0"/>
          </a:p>
        </p:txBody>
      </p:sp>
      <p:pic>
        <p:nvPicPr>
          <p:cNvPr id="6146"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5123" name="Rectangle 3"/>
          <p:cNvSpPr>
            <a:spLocks noChangeArrowheads="1"/>
          </p:cNvSpPr>
          <p:nvPr/>
        </p:nvSpPr>
        <p:spPr bwMode="auto">
          <a:xfrm>
            <a:off x="469900" y="1346200"/>
            <a:ext cx="8674100" cy="5715000"/>
          </a:xfrm>
          <a:prstGeom prst="rect">
            <a:avLst/>
          </a:prstGeom>
          <a:noFill/>
          <a:ln w="9525">
            <a:noFill/>
            <a:miter lim="800000"/>
            <a:headEnd/>
            <a:tailEnd/>
          </a:ln>
        </p:spPr>
        <p:txBody>
          <a:bodyPr/>
          <a:lstStyle/>
          <a:p>
            <a:pPr marL="609600" indent="-609600">
              <a:lnSpc>
                <a:spcPct val="95000"/>
              </a:lnSpc>
              <a:spcAft>
                <a:spcPct val="50000"/>
              </a:spcAft>
            </a:pPr>
            <a:endParaRPr lang="en-US" sz="2400" dirty="0"/>
          </a:p>
          <a:p>
            <a:pPr marL="609600" indent="-609600">
              <a:lnSpc>
                <a:spcPct val="95000"/>
              </a:lnSpc>
              <a:spcAft>
                <a:spcPct val="50000"/>
              </a:spcAft>
            </a:pPr>
            <a:r>
              <a:rPr lang="en-US" sz="3200" dirty="0" smtClean="0"/>
              <a:t> </a:t>
            </a:r>
            <a:endParaRPr lang="en-US" sz="2400" dirty="0" smtClean="0"/>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0"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3182733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OM" b="1" dirty="0"/>
              <a:t>التغذية الراجعة من الاستشارة </a:t>
            </a:r>
            <a:r>
              <a:rPr lang="ar-OM" b="1" dirty="0" smtClean="0"/>
              <a:t>(3)</a:t>
            </a:r>
            <a:endParaRPr lang="en-US" b="1" dirty="0"/>
          </a:p>
        </p:txBody>
      </p:sp>
      <p:sp>
        <p:nvSpPr>
          <p:cNvPr id="3" name="Content Placeholder 2"/>
          <p:cNvSpPr>
            <a:spLocks noGrp="1"/>
          </p:cNvSpPr>
          <p:nvPr>
            <p:ph idx="1"/>
          </p:nvPr>
        </p:nvSpPr>
        <p:spPr/>
        <p:txBody>
          <a:bodyPr/>
          <a:lstStyle/>
          <a:p>
            <a:pPr algn="r" rtl="1"/>
            <a:r>
              <a:rPr lang="ar-OM" dirty="0"/>
              <a:t>أ</a:t>
            </a:r>
            <a:r>
              <a:rPr lang="ar-OM" dirty="0" smtClean="0"/>
              <a:t>سئلة حول المنهجية والمسائل العملية: </a:t>
            </a:r>
          </a:p>
          <a:p>
            <a:pPr lvl="1" algn="r" rtl="1"/>
            <a:r>
              <a:rPr lang="ar-OM" dirty="0" smtClean="0"/>
              <a:t>كيف سيجري التقويم مقابل المعايير </a:t>
            </a:r>
            <a:r>
              <a:rPr lang="ar-OM" dirty="0" err="1" smtClean="0"/>
              <a:t>البرنامجية</a:t>
            </a:r>
            <a:r>
              <a:rPr lang="ar-OM" dirty="0" smtClean="0"/>
              <a:t> في حالة تقويم عدد من البرامج في نفس القسم؟ (أنظر دليل التقويم مقابل المعايير </a:t>
            </a:r>
            <a:r>
              <a:rPr lang="ar-OM" dirty="0" err="1" smtClean="0"/>
              <a:t>البرنامجية</a:t>
            </a:r>
            <a:r>
              <a:rPr lang="ar-OM" dirty="0" smtClean="0"/>
              <a:t>)</a:t>
            </a:r>
          </a:p>
          <a:p>
            <a:pPr lvl="1" algn="r" rtl="1"/>
            <a:r>
              <a:rPr lang="ar-OM" dirty="0" smtClean="0"/>
              <a:t>متطلبات الإثبات: (مثلا المدى الزمني </a:t>
            </a:r>
            <a:r>
              <a:rPr lang="ar-OM" dirty="0" err="1" smtClean="0"/>
              <a:t>لللبيانات</a:t>
            </a:r>
            <a:r>
              <a:rPr lang="ar-OM" dirty="0" smtClean="0"/>
              <a:t> المطلوبة) (أنظر الدليل)</a:t>
            </a:r>
          </a:p>
          <a:p>
            <a:pPr lvl="1" algn="r" rtl="1"/>
            <a:r>
              <a:rPr lang="ar-OM" dirty="0" smtClean="0"/>
              <a:t>تعريف المصطلحات الأساسية: (مسرد مصطلحات الهيئة)</a:t>
            </a:r>
          </a:p>
          <a:p>
            <a:pPr algn="r" rtl="1"/>
            <a:r>
              <a:rPr lang="ar-OM" dirty="0" smtClean="0"/>
              <a:t>ملاحظات حول معايير أو مقاييس محدّدة:</a:t>
            </a:r>
          </a:p>
          <a:p>
            <a:pPr lvl="1" algn="r" rtl="1"/>
            <a:r>
              <a:rPr lang="ar-OM" dirty="0" smtClean="0"/>
              <a:t>هل سيتم تقويم برامج ماجستير العلوم (</a:t>
            </a:r>
            <a:r>
              <a:rPr lang="en-US" dirty="0" smtClean="0"/>
              <a:t>MSc</a:t>
            </a:r>
            <a:r>
              <a:rPr lang="ar-OM" dirty="0" smtClean="0"/>
              <a:t>) تحت المعيار الثاني أو الثالث؟</a:t>
            </a:r>
            <a:endParaRPr lang="en-US" dirty="0"/>
          </a:p>
        </p:txBody>
      </p:sp>
      <p:sp>
        <p:nvSpPr>
          <p:cNvPr id="4" name="Slide Number Placeholder 3"/>
          <p:cNvSpPr>
            <a:spLocks noGrp="1"/>
          </p:cNvSpPr>
          <p:nvPr>
            <p:ph type="sldNum" sz="quarter" idx="12"/>
          </p:nvPr>
        </p:nvSpPr>
        <p:spPr/>
        <p:txBody>
          <a:bodyPr/>
          <a:lstStyle/>
          <a:p>
            <a:pPr>
              <a:defRPr/>
            </a:pPr>
            <a:fld id="{FF5C31C0-4BD7-4099-B0FD-078A0B3769F7}" type="slidenum">
              <a:rPr lang="ar-SA" smtClean="0"/>
              <a:pPr>
                <a:defRPr/>
              </a:pPr>
              <a:t>35</a:t>
            </a:fld>
            <a:endParaRPr lang="en-US"/>
          </a:p>
        </p:txBody>
      </p:sp>
      <p:grpSp>
        <p:nvGrpSpPr>
          <p:cNvPr id="5" name="Group 6"/>
          <p:cNvGrpSpPr>
            <a:grpSpLocks/>
          </p:cNvGrpSpPr>
          <p:nvPr/>
        </p:nvGrpSpPr>
        <p:grpSpPr bwMode="auto">
          <a:xfrm>
            <a:off x="139704" y="112713"/>
            <a:ext cx="1090613" cy="1117600"/>
            <a:chOff x="342900" y="112712"/>
            <a:chExt cx="1090613" cy="1117144"/>
          </a:xfrm>
        </p:grpSpPr>
        <p:pic>
          <p:nvPicPr>
            <p:cNvPr id="6" name="Picture 6"/>
            <p:cNvPicPr>
              <a:picLocks noChangeAspect="1" noChangeArrowheads="1"/>
            </p:cNvPicPr>
            <p:nvPr/>
          </p:nvPicPr>
          <p:blipFill>
            <a:blip r:embed="rId2" cstate="print"/>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30752972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pPr marL="0" indent="0">
              <a:buNone/>
            </a:pPr>
            <a:endParaRPr lang="en-US" i="1" dirty="0"/>
          </a:p>
        </p:txBody>
      </p:sp>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36</a:t>
            </a:fld>
            <a:endParaRPr lang="en-US" dirty="0"/>
          </a:p>
        </p:txBody>
      </p:sp>
      <p:sp>
        <p:nvSpPr>
          <p:cNvPr id="5123" name="Rectangle 3"/>
          <p:cNvSpPr>
            <a:spLocks noChangeArrowheads="1"/>
          </p:cNvSpPr>
          <p:nvPr/>
        </p:nvSpPr>
        <p:spPr bwMode="auto">
          <a:xfrm>
            <a:off x="342900" y="1099685"/>
            <a:ext cx="8674100" cy="5715000"/>
          </a:xfrm>
          <a:prstGeom prst="rect">
            <a:avLst/>
          </a:prstGeom>
          <a:noFill/>
          <a:ln w="9525">
            <a:noFill/>
            <a:miter lim="800000"/>
            <a:headEnd/>
            <a:tailEnd/>
          </a:ln>
        </p:spPr>
        <p:txBody>
          <a:bodyPr/>
          <a:lstStyle/>
          <a:p>
            <a:pPr marL="609600" indent="-609600">
              <a:lnSpc>
                <a:spcPct val="95000"/>
              </a:lnSpc>
              <a:spcAft>
                <a:spcPct val="50000"/>
              </a:spcAft>
            </a:pPr>
            <a:endParaRPr lang="en-US" sz="2400" dirty="0"/>
          </a:p>
          <a:p>
            <a:pPr marL="609600" indent="-609600">
              <a:lnSpc>
                <a:spcPct val="95000"/>
              </a:lnSpc>
              <a:spcAft>
                <a:spcPct val="50000"/>
              </a:spcAft>
            </a:pPr>
            <a:r>
              <a:rPr lang="en-US" sz="3200" dirty="0" smtClean="0"/>
              <a:t> </a:t>
            </a:r>
            <a:endParaRPr lang="en-US" sz="2400" dirty="0" smtClean="0"/>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0" name="Picture 6"/>
            <p:cNvPicPr>
              <a:picLocks noChangeAspect="1" noChangeArrowheads="1"/>
            </p:cNvPicPr>
            <p:nvPr/>
          </p:nvPicPr>
          <p:blipFill>
            <a:blip r:embed="rId3"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pic>
        <p:nvPicPr>
          <p:cNvPr id="6146" name="Picture 6" descr="manual image 1"/>
          <p:cNvPicPr>
            <a:picLocks noChangeAspect="1" noChangeArrowheads="1"/>
          </p:cNvPicPr>
          <p:nvPr/>
        </p:nvPicPr>
        <p:blipFill>
          <a:blip r:embed="rId4"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10" name="Content Placeholder 9"/>
          <p:cNvSpPr>
            <a:spLocks noGrp="1"/>
          </p:cNvSpPr>
          <p:nvPr>
            <p:ph sz="half" idx="1"/>
          </p:nvPr>
        </p:nvSpPr>
        <p:spPr/>
        <p:txBody>
          <a:bodyPr/>
          <a:lstStyle/>
          <a:p>
            <a:r>
              <a:rPr lang="en-US" sz="2000" dirty="0" smtClean="0"/>
              <a:t>Draft Program Accreditation  Manual (PAM)</a:t>
            </a:r>
          </a:p>
          <a:p>
            <a:r>
              <a:rPr lang="en-US" sz="2000" dirty="0" smtClean="0"/>
              <a:t>Circulate to stakeholders for consultation w/b 27 March 2016</a:t>
            </a:r>
          </a:p>
          <a:p>
            <a:r>
              <a:rPr lang="en-US" sz="2000" dirty="0" smtClean="0"/>
              <a:t>Request feedback by 17 April 2016 (3 weeks)</a:t>
            </a:r>
          </a:p>
          <a:p>
            <a:r>
              <a:rPr lang="en-US" sz="2000" dirty="0" smtClean="0"/>
              <a:t>PAM draft v2 by end April 2016</a:t>
            </a:r>
          </a:p>
          <a:p>
            <a:r>
              <a:rPr lang="en-US" sz="2000" dirty="0" smtClean="0"/>
              <a:t>Briefing for HE sector by end April 2016</a:t>
            </a:r>
          </a:p>
          <a:p>
            <a:endParaRPr lang="en-US" sz="2400" dirty="0" smtClean="0"/>
          </a:p>
        </p:txBody>
      </p:sp>
      <p:sp>
        <p:nvSpPr>
          <p:cNvPr id="9" name="Title 8"/>
          <p:cNvSpPr>
            <a:spLocks noGrp="1"/>
          </p:cNvSpPr>
          <p:nvPr>
            <p:ph type="title"/>
          </p:nvPr>
        </p:nvSpPr>
        <p:spPr/>
        <p:txBody>
          <a:bodyPr/>
          <a:lstStyle/>
          <a:p>
            <a:r>
              <a:rPr lang="en-US" sz="3200" b="1" dirty="0" smtClean="0"/>
              <a:t>Next steps and future milestones</a:t>
            </a:r>
            <a:endParaRPr lang="en-US" sz="3200" b="1" dirty="0"/>
          </a:p>
        </p:txBody>
      </p:sp>
      <p:pic>
        <p:nvPicPr>
          <p:cNvPr id="1029" name="Picture 5" descr="C:\Users\janice\AppData\Local\Microsoft\Windows\Temporary Internet Files\Content.IE5\80RAFVXE\user-manual-smal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0" y="2451849"/>
            <a:ext cx="3511229" cy="371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3763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714" y="274638"/>
            <a:ext cx="7453086" cy="1143000"/>
          </a:xfrm>
        </p:spPr>
        <p:txBody>
          <a:bodyPr/>
          <a:lstStyle/>
          <a:p>
            <a:pPr rtl="1"/>
            <a:r>
              <a:rPr lang="ar-OM" b="1" dirty="0" smtClean="0"/>
              <a:t>الخطوات القادمة والمحطّات المستقبليّة</a:t>
            </a:r>
            <a:endParaRPr lang="en-US" b="1" dirty="0"/>
          </a:p>
        </p:txBody>
      </p:sp>
      <p:sp>
        <p:nvSpPr>
          <p:cNvPr id="4" name="Content Placeholder 3"/>
          <p:cNvSpPr>
            <a:spLocks noGrp="1"/>
          </p:cNvSpPr>
          <p:nvPr>
            <p:ph sz="half" idx="2"/>
          </p:nvPr>
        </p:nvSpPr>
        <p:spPr>
          <a:xfrm>
            <a:off x="667657" y="1600200"/>
            <a:ext cx="8019143" cy="4525963"/>
          </a:xfrm>
        </p:spPr>
        <p:txBody>
          <a:bodyPr/>
          <a:lstStyle/>
          <a:p>
            <a:pPr algn="r" rtl="1"/>
            <a:r>
              <a:rPr lang="ar-OM" dirty="0" smtClean="0"/>
              <a:t>إعداد مسودة دليل التّقويم مقابل المعايير </a:t>
            </a:r>
            <a:r>
              <a:rPr lang="ar-OM" smtClean="0"/>
              <a:t>البرنامجيّة</a:t>
            </a:r>
            <a:endParaRPr lang="ar-OM" dirty="0" smtClean="0"/>
          </a:p>
          <a:p>
            <a:pPr algn="r" rtl="1"/>
            <a:r>
              <a:rPr lang="ar-OM" dirty="0" smtClean="0"/>
              <a:t>توزيع المسودة على الجهات ذات العلاقة للحصول على التغذية الراجعة (انطلاقا من 27 مارس 2016)</a:t>
            </a:r>
          </a:p>
          <a:p>
            <a:pPr algn="r" rtl="1"/>
            <a:r>
              <a:rPr lang="ar-OM" dirty="0" smtClean="0"/>
              <a:t>طلب التغذية الراجعة بتاريخ 17 أبريل 2016 (3 أسابيع)</a:t>
            </a:r>
          </a:p>
          <a:p>
            <a:pPr algn="r" rtl="1"/>
            <a:r>
              <a:rPr lang="ar-OM" dirty="0" smtClean="0"/>
              <a:t>إعداد النسخة الثانية من الدليل مع نهاية أبريل 2016</a:t>
            </a:r>
          </a:p>
          <a:p>
            <a:pPr algn="r" rtl="1"/>
            <a:r>
              <a:rPr lang="ar-OM" dirty="0" smtClean="0"/>
              <a:t>اجتماع مع قطاع التعليم العالي مع نهاية أبريل 2016.</a:t>
            </a:r>
          </a:p>
          <a:p>
            <a:pPr algn="r" rtl="1"/>
            <a:endParaRPr lang="ar-OM" dirty="0" smtClean="0"/>
          </a:p>
          <a:p>
            <a:pPr algn="r" rtl="1"/>
            <a:endParaRPr lang="en-US" dirty="0"/>
          </a:p>
        </p:txBody>
      </p:sp>
      <p:sp>
        <p:nvSpPr>
          <p:cNvPr id="5" name="Slide Number Placeholder 4"/>
          <p:cNvSpPr>
            <a:spLocks noGrp="1"/>
          </p:cNvSpPr>
          <p:nvPr>
            <p:ph type="sldNum" sz="quarter" idx="12"/>
          </p:nvPr>
        </p:nvSpPr>
        <p:spPr/>
        <p:txBody>
          <a:bodyPr/>
          <a:lstStyle/>
          <a:p>
            <a:pPr>
              <a:defRPr/>
            </a:pPr>
            <a:fld id="{36222361-09CA-4E1B-9F24-6339FF9CE5C1}" type="slidenum">
              <a:rPr lang="ar-SA" smtClean="0"/>
              <a:pPr>
                <a:defRPr/>
              </a:pPr>
              <a:t>37</a:t>
            </a:fld>
            <a:endParaRPr lang="en-US"/>
          </a:p>
        </p:txBody>
      </p:sp>
      <p:grpSp>
        <p:nvGrpSpPr>
          <p:cNvPr id="6" name="Group 6"/>
          <p:cNvGrpSpPr>
            <a:grpSpLocks/>
          </p:cNvGrpSpPr>
          <p:nvPr/>
        </p:nvGrpSpPr>
        <p:grpSpPr bwMode="auto">
          <a:xfrm>
            <a:off x="139704" y="112713"/>
            <a:ext cx="1090613" cy="1117600"/>
            <a:chOff x="342900" y="112712"/>
            <a:chExt cx="1090613" cy="1117144"/>
          </a:xfrm>
        </p:grpSpPr>
        <p:pic>
          <p:nvPicPr>
            <p:cNvPr id="7" name="Picture 6"/>
            <p:cNvPicPr>
              <a:picLocks noChangeAspect="1" noChangeArrowheads="1"/>
            </p:cNvPicPr>
            <p:nvPr/>
          </p:nvPicPr>
          <p:blipFill>
            <a:blip r:embed="rId2" cstate="print"/>
            <a:srcRect/>
            <a:stretch>
              <a:fillRect/>
            </a:stretch>
          </p:blipFill>
          <p:spPr bwMode="auto">
            <a:xfrm>
              <a:off x="388031" y="112712"/>
              <a:ext cx="843543" cy="787173"/>
            </a:xfrm>
            <a:prstGeom prst="rect">
              <a:avLst/>
            </a:prstGeom>
            <a:noFill/>
            <a:ln w="9525">
              <a:noFill/>
              <a:miter lim="800000"/>
              <a:headEnd/>
              <a:tailEnd/>
            </a:ln>
          </p:spPr>
        </p:pic>
        <p:sp>
          <p:nvSpPr>
            <p:cNvPr id="8"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38989336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sldNum" sz="quarter" idx="12"/>
          </p:nvPr>
        </p:nvSpPr>
        <p:spPr>
          <a:noFill/>
        </p:spPr>
        <p:txBody>
          <a:bodyPr/>
          <a:lstStyle/>
          <a:p>
            <a:fld id="{EA2CA0D9-E7F6-44CA-95B5-822D8C2510D2}" type="slidenum">
              <a:rPr lang="ar-SA" smtClean="0">
                <a:latin typeface="Arial" charset="0"/>
                <a:cs typeface="Arial" charset="0"/>
              </a:rPr>
              <a:pPr/>
              <a:t>38</a:t>
            </a:fld>
            <a:endParaRPr lang="en-US" smtClean="0">
              <a:latin typeface="Arial" charset="0"/>
              <a:cs typeface="Arial" charset="0"/>
            </a:endParaRPr>
          </a:p>
        </p:txBody>
      </p:sp>
      <p:sp>
        <p:nvSpPr>
          <p:cNvPr id="44035" name="Rectangle 2"/>
          <p:cNvSpPr>
            <a:spLocks noGrp="1" noChangeArrowheads="1"/>
          </p:cNvSpPr>
          <p:nvPr>
            <p:ph type="title" idx="4294967295"/>
          </p:nvPr>
        </p:nvSpPr>
        <p:spPr/>
        <p:txBody>
          <a:bodyPr/>
          <a:lstStyle/>
          <a:p>
            <a:r>
              <a:rPr lang="en-US" smtClean="0"/>
              <a:t> </a:t>
            </a:r>
            <a:endParaRPr lang="en-GB" smtClean="0"/>
          </a:p>
        </p:txBody>
      </p:sp>
      <p:sp>
        <p:nvSpPr>
          <p:cNvPr id="110595" name="Rectangle 3"/>
          <p:cNvSpPr>
            <a:spLocks noGrp="1" noChangeArrowheads="1"/>
          </p:cNvSpPr>
          <p:nvPr>
            <p:ph type="body" idx="4294967295"/>
          </p:nvPr>
        </p:nvSpPr>
        <p:spPr/>
        <p:txBody>
          <a:bodyPr/>
          <a:lstStyle/>
          <a:p>
            <a:pPr>
              <a:buFontTx/>
              <a:buNone/>
              <a:defRPr/>
            </a:pPr>
            <a:endParaRPr lang="en-US" dirty="0" smtClean="0">
              <a:effectLst>
                <a:outerShdw blurRad="38100" dist="38100" dir="2700000" algn="tl">
                  <a:srgbClr val="C0C0C0"/>
                </a:outerShdw>
              </a:effectLst>
            </a:endParaRPr>
          </a:p>
          <a:p>
            <a:pPr>
              <a:buFontTx/>
              <a:buNone/>
              <a:defRPr/>
            </a:pPr>
            <a:endParaRPr lang="en-US" dirty="0" smtClean="0">
              <a:effectLst>
                <a:outerShdw blurRad="38100" dist="38100" dir="2700000" algn="tl">
                  <a:srgbClr val="C0C0C0"/>
                </a:outerShdw>
              </a:effectLst>
            </a:endParaRPr>
          </a:p>
          <a:p>
            <a:pPr>
              <a:buFontTx/>
              <a:buNone/>
              <a:defRPr/>
            </a:pPr>
            <a:endParaRPr lang="en-US" dirty="0" smtClean="0">
              <a:effectLst>
                <a:outerShdw blurRad="38100" dist="38100" dir="2700000" algn="tl">
                  <a:srgbClr val="C0C0C0"/>
                </a:outerShdw>
              </a:effectLst>
            </a:endParaRPr>
          </a:p>
          <a:p>
            <a:pPr>
              <a:buFontTx/>
              <a:buNone/>
              <a:defRPr/>
            </a:pPr>
            <a:endParaRPr lang="en-US" dirty="0" smtClean="0">
              <a:effectLst>
                <a:outerShdw blurRad="38100" dist="38100" dir="2700000" algn="tl">
                  <a:srgbClr val="C0C0C0"/>
                </a:outerShdw>
              </a:effectLst>
            </a:endParaRPr>
          </a:p>
          <a:p>
            <a:pPr>
              <a:buFontTx/>
              <a:buNone/>
              <a:defRPr/>
            </a:pPr>
            <a:endParaRPr lang="en-US" dirty="0" smtClean="0">
              <a:effectLst>
                <a:outerShdw blurRad="38100" dist="38100" dir="2700000" algn="tl">
                  <a:srgbClr val="C0C0C0"/>
                </a:outerShdw>
              </a:effectLst>
            </a:endParaRPr>
          </a:p>
          <a:p>
            <a:pPr>
              <a:buFontTx/>
              <a:buNone/>
              <a:defRPr/>
            </a:pPr>
            <a:endParaRPr lang="en-US" dirty="0" smtClean="0">
              <a:effectLst>
                <a:outerShdw blurRad="38100" dist="38100" dir="2700000" algn="tl">
                  <a:srgbClr val="C0C0C0"/>
                </a:outerShdw>
              </a:effectLst>
            </a:endParaRPr>
          </a:p>
          <a:p>
            <a:pPr algn="ctr">
              <a:buFontTx/>
              <a:buNone/>
              <a:defRPr/>
            </a:pPr>
            <a:r>
              <a:rPr lang="en-US" sz="4000" dirty="0" smtClean="0">
                <a:solidFill>
                  <a:srgbClr val="CC0000"/>
                </a:solidFill>
                <a:effectLst>
                  <a:outerShdw blurRad="38100" dist="38100" dir="2700000" algn="tl">
                    <a:srgbClr val="C0C0C0"/>
                  </a:outerShdw>
                </a:effectLst>
              </a:rPr>
              <a:t>www.oaaa.gov.om</a:t>
            </a:r>
            <a:endParaRPr lang="en-GB" sz="4000" dirty="0" smtClean="0">
              <a:solidFill>
                <a:srgbClr val="CC0000"/>
              </a:solidFill>
              <a:effectLst>
                <a:outerShdw blurRad="38100" dist="38100" dir="2700000" algn="tl">
                  <a:srgbClr val="C0C0C0"/>
                </a:outerShdw>
              </a:effectLst>
            </a:endParaRPr>
          </a:p>
        </p:txBody>
      </p:sp>
      <p:sp>
        <p:nvSpPr>
          <p:cNvPr id="20481" name="Rectangle 2"/>
          <p:cNvSpPr>
            <a:spLocks noChangeArrowheads="1"/>
          </p:cNvSpPr>
          <p:nvPr/>
        </p:nvSpPr>
        <p:spPr bwMode="auto">
          <a:xfrm>
            <a:off x="0" y="4637088"/>
            <a:ext cx="9144000" cy="1825625"/>
          </a:xfrm>
          <a:prstGeom prst="rect">
            <a:avLst/>
          </a:prstGeom>
          <a:noFill/>
          <a:ln w="9525">
            <a:noFill/>
            <a:miter lim="800000"/>
            <a:headEnd/>
            <a:tailEnd/>
          </a:ln>
        </p:spPr>
        <p:txBody>
          <a:bodyPr anchor="ctr"/>
          <a:lstStyle/>
          <a:p>
            <a:pPr marL="838200" indent="-838200" algn="ctr">
              <a:defRPr/>
            </a:pPr>
            <a:endParaRPr lang="en-GB" sz="4000" b="1">
              <a:solidFill>
                <a:srgbClr val="FF0000"/>
              </a:solidFill>
              <a:effectLst>
                <a:outerShdw blurRad="38100" dist="38100" dir="2700000" algn="tl">
                  <a:srgbClr val="C0C0C0"/>
                </a:outerShdw>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497" y="1086077"/>
            <a:ext cx="6657975" cy="370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OM" b="1" dirty="0" smtClean="0"/>
              <a:t>نظرة عامة على العرض</a:t>
            </a:r>
            <a:endParaRPr lang="en-US" b="1" dirty="0"/>
          </a:p>
        </p:txBody>
      </p:sp>
      <p:sp>
        <p:nvSpPr>
          <p:cNvPr id="3" name="Content Placeholder 2"/>
          <p:cNvSpPr>
            <a:spLocks noGrp="1"/>
          </p:cNvSpPr>
          <p:nvPr>
            <p:ph idx="1"/>
          </p:nvPr>
        </p:nvSpPr>
        <p:spPr/>
        <p:txBody>
          <a:bodyPr/>
          <a:lstStyle/>
          <a:p>
            <a:pPr algn="r" rtl="1"/>
            <a:r>
              <a:rPr lang="ar-OM" dirty="0" smtClean="0"/>
              <a:t>المحطــــات الرئيسية</a:t>
            </a:r>
          </a:p>
          <a:p>
            <a:pPr algn="r" rtl="1"/>
            <a:r>
              <a:rPr lang="ar-OM" dirty="0" smtClean="0"/>
              <a:t>عمليات التقويم التجريبية مقابل المعايير </a:t>
            </a:r>
            <a:r>
              <a:rPr lang="ar-OM" dirty="0" err="1" smtClean="0"/>
              <a:t>البرنامجية</a:t>
            </a:r>
            <a:endParaRPr lang="ar-OM" dirty="0" smtClean="0"/>
          </a:p>
          <a:p>
            <a:pPr algn="r" rtl="1"/>
            <a:r>
              <a:rPr lang="ar-OM" dirty="0" smtClean="0"/>
              <a:t>الدروس المستفادة من عمليات التقويم التجريبية</a:t>
            </a:r>
          </a:p>
          <a:p>
            <a:pPr algn="r" rtl="1"/>
            <a:r>
              <a:rPr lang="ar-OM" dirty="0" smtClean="0"/>
              <a:t>الإجراءات المتخذة والتحديثات</a:t>
            </a:r>
          </a:p>
          <a:p>
            <a:pPr algn="r" rtl="1"/>
            <a:r>
              <a:rPr lang="ar-OM" dirty="0" smtClean="0"/>
              <a:t>المشاورات</a:t>
            </a:r>
          </a:p>
          <a:p>
            <a:pPr algn="r" rtl="1"/>
            <a:r>
              <a:rPr lang="ar-OM" dirty="0" smtClean="0"/>
              <a:t>الخطوات المستقبلية والمحطات الرئيسية القادمة</a:t>
            </a:r>
            <a:endParaRPr lang="en-US" dirty="0"/>
          </a:p>
        </p:txBody>
      </p:sp>
      <p:sp>
        <p:nvSpPr>
          <p:cNvPr id="4" name="Slide Number Placeholder 3"/>
          <p:cNvSpPr>
            <a:spLocks noGrp="1"/>
          </p:cNvSpPr>
          <p:nvPr>
            <p:ph type="sldNum" sz="quarter" idx="12"/>
          </p:nvPr>
        </p:nvSpPr>
        <p:spPr/>
        <p:txBody>
          <a:bodyPr/>
          <a:lstStyle/>
          <a:p>
            <a:pPr>
              <a:defRPr/>
            </a:pPr>
            <a:fld id="{FF5C31C0-4BD7-4099-B0FD-078A0B3769F7}" type="slidenum">
              <a:rPr lang="ar-SA" smtClean="0"/>
              <a:pPr>
                <a:defRPr/>
              </a:pPr>
              <a:t>4</a:t>
            </a:fld>
            <a:endParaRPr lang="en-US"/>
          </a:p>
        </p:txBody>
      </p:sp>
      <p:grpSp>
        <p:nvGrpSpPr>
          <p:cNvPr id="5" name="Group 6"/>
          <p:cNvGrpSpPr>
            <a:grpSpLocks/>
          </p:cNvGrpSpPr>
          <p:nvPr/>
        </p:nvGrpSpPr>
        <p:grpSpPr bwMode="auto">
          <a:xfrm>
            <a:off x="342900" y="112713"/>
            <a:ext cx="1090613" cy="1117600"/>
            <a:chOff x="342900" y="112712"/>
            <a:chExt cx="1090613" cy="1117144"/>
          </a:xfrm>
        </p:grpSpPr>
        <p:pic>
          <p:nvPicPr>
            <p:cNvPr id="6" name="Picture 6"/>
            <p:cNvPicPr>
              <a:picLocks noChangeAspect="1" noChangeArrowheads="1"/>
            </p:cNvPicPr>
            <p:nvPr/>
          </p:nvPicPr>
          <p:blipFill>
            <a:blip r:embed="rId3" cstate="print"/>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1149638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3200" b="1" dirty="0" smtClean="0"/>
              <a:t>Major Milestones 2013-2016</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9647174"/>
              </p:ext>
            </p:extLst>
          </p:nvPr>
        </p:nvGraphicFramePr>
        <p:xfrm>
          <a:off x="2416629" y="1378857"/>
          <a:ext cx="5656206" cy="5274420"/>
        </p:xfrm>
        <a:graphic>
          <a:graphicData uri="http://schemas.openxmlformats.org/drawingml/2006/table">
            <a:tbl>
              <a:tblPr firstRow="1" bandRow="1">
                <a:tableStyleId>{5C22544A-7EE6-4342-B048-85BDC9FD1C3A}</a:tableStyleId>
              </a:tblPr>
              <a:tblGrid>
                <a:gridCol w="1630680"/>
                <a:gridCol w="4025526"/>
              </a:tblGrid>
              <a:tr h="270037">
                <a:tc>
                  <a:txBody>
                    <a:bodyPr/>
                    <a:lstStyle/>
                    <a:p>
                      <a:r>
                        <a:rPr lang="en-US" sz="1600" dirty="0" smtClean="0"/>
                        <a:t>Date</a:t>
                      </a:r>
                      <a:endParaRPr lang="en-US" sz="1600" dirty="0"/>
                    </a:p>
                  </a:txBody>
                  <a:tcPr/>
                </a:tc>
                <a:tc>
                  <a:txBody>
                    <a:bodyPr/>
                    <a:lstStyle/>
                    <a:p>
                      <a:endParaRPr lang="en-US" sz="1600" dirty="0"/>
                    </a:p>
                  </a:txBody>
                  <a:tcPr/>
                </a:tc>
              </a:tr>
              <a:tr h="418581">
                <a:tc>
                  <a:txBody>
                    <a:bodyPr/>
                    <a:lstStyle/>
                    <a:p>
                      <a:r>
                        <a:rPr lang="en-US" sz="1600" dirty="0" smtClean="0"/>
                        <a:t>October 2013</a:t>
                      </a:r>
                      <a:endParaRPr lang="en-US" sz="1600" dirty="0"/>
                    </a:p>
                  </a:txBody>
                  <a:tcPr/>
                </a:tc>
                <a:tc>
                  <a:txBody>
                    <a:bodyPr/>
                    <a:lstStyle/>
                    <a:p>
                      <a:r>
                        <a:rPr lang="en-US" sz="1600" dirty="0" smtClean="0"/>
                        <a:t>National Symposium</a:t>
                      </a:r>
                      <a:endParaRPr lang="en-US" sz="1600" dirty="0"/>
                    </a:p>
                  </a:txBody>
                  <a:tcPr/>
                </a:tc>
              </a:tr>
              <a:tr h="418581">
                <a:tc>
                  <a:txBody>
                    <a:bodyPr/>
                    <a:lstStyle/>
                    <a:p>
                      <a:r>
                        <a:rPr lang="en-US" sz="1600" dirty="0" smtClean="0"/>
                        <a:t>October 2013</a:t>
                      </a:r>
                      <a:endParaRPr lang="en-US" sz="1600" dirty="0"/>
                    </a:p>
                  </a:txBody>
                  <a:tcPr/>
                </a:tc>
                <a:tc>
                  <a:txBody>
                    <a:bodyPr/>
                    <a:lstStyle/>
                    <a:p>
                      <a:r>
                        <a:rPr lang="en-US" sz="1600" dirty="0" smtClean="0"/>
                        <a:t>Draft Program Standards Conceptual Design Framework (CDF) (v1.2)</a:t>
                      </a:r>
                      <a:endParaRPr lang="en-US" sz="1600" dirty="0"/>
                    </a:p>
                  </a:txBody>
                  <a:tcPr/>
                </a:tc>
              </a:tr>
              <a:tr h="474858">
                <a:tc>
                  <a:txBody>
                    <a:bodyPr/>
                    <a:lstStyle/>
                    <a:p>
                      <a:r>
                        <a:rPr lang="en-US" sz="1600" dirty="0" smtClean="0"/>
                        <a:t>October</a:t>
                      </a:r>
                      <a:r>
                        <a:rPr lang="en-US" sz="1600" baseline="0" dirty="0" smtClean="0"/>
                        <a:t> 2013</a:t>
                      </a:r>
                      <a:endParaRPr lang="en-US" sz="1600" dirty="0"/>
                    </a:p>
                  </a:txBody>
                  <a:tcPr/>
                </a:tc>
                <a:tc>
                  <a:txBody>
                    <a:bodyPr/>
                    <a:lstStyle/>
                    <a:p>
                      <a:r>
                        <a:rPr lang="en-US" sz="1600" dirty="0" smtClean="0"/>
                        <a:t>Draft Program Standards 1-9 (v1.2)</a:t>
                      </a:r>
                      <a:endParaRPr lang="en-US" sz="1600" dirty="0"/>
                    </a:p>
                  </a:txBody>
                  <a:tcPr/>
                </a:tc>
              </a:tr>
              <a:tr h="418581">
                <a:tc>
                  <a:txBody>
                    <a:bodyPr/>
                    <a:lstStyle/>
                    <a:p>
                      <a:r>
                        <a:rPr lang="en-US" sz="1600" dirty="0" smtClean="0"/>
                        <a:t>March 2014</a:t>
                      </a:r>
                      <a:endParaRPr lang="en-US" sz="1600" dirty="0"/>
                    </a:p>
                  </a:txBody>
                  <a:tcPr/>
                </a:tc>
                <a:tc>
                  <a:txBody>
                    <a:bodyPr/>
                    <a:lstStyle/>
                    <a:p>
                      <a:r>
                        <a:rPr lang="en-US" sz="1600" dirty="0" smtClean="0"/>
                        <a:t>Briefing on Institutional and Program Standards Assessment: Approach to decision-making</a:t>
                      </a:r>
                      <a:endParaRPr lang="en-US" sz="1600" dirty="0"/>
                    </a:p>
                  </a:txBody>
                  <a:tcPr/>
                </a:tc>
              </a:tr>
              <a:tr h="418581">
                <a:tc>
                  <a:txBody>
                    <a:bodyPr/>
                    <a:lstStyle/>
                    <a:p>
                      <a:r>
                        <a:rPr lang="en-US" sz="1600" dirty="0" smtClean="0"/>
                        <a:t>September 2014- July 2015</a:t>
                      </a:r>
                      <a:endParaRPr lang="en-US" sz="1600" dirty="0"/>
                    </a:p>
                  </a:txBody>
                  <a:tcPr/>
                </a:tc>
                <a:tc>
                  <a:txBody>
                    <a:bodyPr/>
                    <a:lstStyle/>
                    <a:p>
                      <a:r>
                        <a:rPr lang="en-US" sz="1600" dirty="0" smtClean="0"/>
                        <a:t>Program Standards Assessment Pilots</a:t>
                      </a:r>
                      <a:endParaRPr lang="en-US" sz="1600" dirty="0"/>
                    </a:p>
                  </a:txBody>
                  <a:tcPr/>
                </a:tc>
              </a:tr>
              <a:tr h="418581">
                <a:tc>
                  <a:txBody>
                    <a:bodyPr/>
                    <a:lstStyle/>
                    <a:p>
                      <a:r>
                        <a:rPr lang="en-US" sz="1600" dirty="0" smtClean="0"/>
                        <a:t>November</a:t>
                      </a:r>
                      <a:r>
                        <a:rPr lang="en-US" sz="1600" baseline="0" dirty="0" smtClean="0"/>
                        <a:t> 2015</a:t>
                      </a:r>
                      <a:endParaRPr lang="en-US" sz="1600" dirty="0"/>
                    </a:p>
                  </a:txBody>
                  <a:tcPr/>
                </a:tc>
                <a:tc>
                  <a:txBody>
                    <a:bodyPr/>
                    <a:lstStyle/>
                    <a:p>
                      <a:r>
                        <a:rPr lang="en-US" sz="1600" dirty="0" smtClean="0"/>
                        <a:t>Updated Program Standards CDF </a:t>
                      </a:r>
                      <a:endParaRPr lang="en-US" sz="1600" dirty="0"/>
                    </a:p>
                  </a:txBody>
                  <a:tcPr/>
                </a:tc>
              </a:tr>
              <a:tr h="418581">
                <a:tc>
                  <a:txBody>
                    <a:bodyPr/>
                    <a:lstStyle/>
                    <a:p>
                      <a:r>
                        <a:rPr lang="en-US" sz="1600" dirty="0" smtClean="0"/>
                        <a:t>November 2015</a:t>
                      </a:r>
                      <a:endParaRPr lang="en-US" sz="1600" dirty="0"/>
                    </a:p>
                  </a:txBody>
                  <a:tcPr/>
                </a:tc>
                <a:tc>
                  <a:txBody>
                    <a:bodyPr/>
                    <a:lstStyle/>
                    <a:p>
                      <a:r>
                        <a:rPr lang="en-US" sz="1600" dirty="0" smtClean="0"/>
                        <a:t>Revised Program Standards 1-6 (v2); initial approval by OAAA </a:t>
                      </a:r>
                      <a:r>
                        <a:rPr lang="en-US" sz="1600" smtClean="0"/>
                        <a:t>Board February 2016</a:t>
                      </a:r>
                      <a:endParaRPr lang="en-US" sz="1600" dirty="0"/>
                    </a:p>
                  </a:txBody>
                  <a:tcPr/>
                </a:tc>
              </a:tr>
              <a:tr h="418581">
                <a:tc>
                  <a:txBody>
                    <a:bodyPr/>
                    <a:lstStyle/>
                    <a:p>
                      <a:r>
                        <a:rPr lang="en-US" sz="1600" dirty="0" smtClean="0"/>
                        <a:t>November 2015-February 2016</a:t>
                      </a:r>
                      <a:endParaRPr lang="en-US" sz="1600" dirty="0"/>
                    </a:p>
                  </a:txBody>
                  <a:tcPr/>
                </a:tc>
                <a:tc>
                  <a:txBody>
                    <a:bodyPr/>
                    <a:lstStyle/>
                    <a:p>
                      <a:r>
                        <a:rPr lang="en-US" sz="1600" dirty="0" smtClean="0"/>
                        <a:t>Further stakeholder</a:t>
                      </a:r>
                      <a:r>
                        <a:rPr lang="en-US" sz="1600" baseline="0" dirty="0" smtClean="0"/>
                        <a:t> consultation on updated CDF and revised Program Standards</a:t>
                      </a:r>
                      <a:endParaRPr lang="en-US" sz="1600" dirty="0"/>
                    </a:p>
                  </a:txBody>
                  <a:tcPr/>
                </a:tc>
              </a:tr>
            </a:tbl>
          </a:graphicData>
        </a:graphic>
      </p:graphicFrame>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5</a:t>
            </a:fld>
            <a:endParaRPr lang="en-US"/>
          </a:p>
        </p:txBody>
      </p:sp>
      <p:pic>
        <p:nvPicPr>
          <p:cNvPr id="6146"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5123" name="Rectangle 3"/>
          <p:cNvSpPr>
            <a:spLocks noChangeArrowheads="1"/>
          </p:cNvSpPr>
          <p:nvPr/>
        </p:nvSpPr>
        <p:spPr bwMode="auto">
          <a:xfrm>
            <a:off x="469900" y="1346200"/>
            <a:ext cx="8674100" cy="5715000"/>
          </a:xfrm>
          <a:prstGeom prst="rect">
            <a:avLst/>
          </a:prstGeom>
          <a:noFill/>
          <a:ln w="9525">
            <a:noFill/>
            <a:miter lim="800000"/>
            <a:headEnd/>
            <a:tailEnd/>
          </a:ln>
        </p:spPr>
        <p:txBody>
          <a:bodyPr/>
          <a:lstStyle/>
          <a:p>
            <a:pPr marL="609600" indent="-609600">
              <a:lnSpc>
                <a:spcPct val="95000"/>
              </a:lnSpc>
              <a:spcAft>
                <a:spcPct val="50000"/>
              </a:spcAft>
            </a:pPr>
            <a:endParaRPr lang="en-US" sz="2400" dirty="0"/>
          </a:p>
          <a:p>
            <a:pPr marL="609600" indent="-609600">
              <a:lnSpc>
                <a:spcPct val="95000"/>
              </a:lnSpc>
              <a:spcAft>
                <a:spcPct val="50000"/>
              </a:spcAft>
            </a:pPr>
            <a:r>
              <a:rPr lang="en-US" sz="3200" dirty="0" smtClean="0"/>
              <a:t> </a:t>
            </a:r>
            <a:endParaRPr lang="en-US" sz="2400" dirty="0" smtClean="0"/>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0"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74" y="4813527"/>
            <a:ext cx="2286000" cy="19335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43"/>
            <a:ext cx="8229600" cy="769257"/>
          </a:xfrm>
        </p:spPr>
        <p:txBody>
          <a:bodyPr/>
          <a:lstStyle/>
          <a:p>
            <a:pPr rtl="1"/>
            <a:r>
              <a:rPr lang="ar-OM" b="1" dirty="0" smtClean="0"/>
              <a:t>المحطات الرئيسية 2013-2016</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2378721"/>
              </p:ext>
            </p:extLst>
          </p:nvPr>
        </p:nvGraphicFramePr>
        <p:xfrm>
          <a:off x="457200" y="986974"/>
          <a:ext cx="8229600" cy="5518603"/>
        </p:xfrm>
        <a:graphic>
          <a:graphicData uri="http://schemas.openxmlformats.org/drawingml/2006/table">
            <a:tbl>
              <a:tblPr firstRow="1" bandRow="1">
                <a:tableStyleId>{69CF1AB2-1976-4502-BF36-3FF5EA218861}</a:tableStyleId>
              </a:tblPr>
              <a:tblGrid>
                <a:gridCol w="6466114"/>
                <a:gridCol w="1763486"/>
              </a:tblGrid>
              <a:tr h="397963">
                <a:tc>
                  <a:txBody>
                    <a:bodyPr/>
                    <a:lstStyle/>
                    <a:p>
                      <a:pPr algn="r" rtl="1"/>
                      <a:endParaRPr lang="en-US" dirty="0"/>
                    </a:p>
                  </a:txBody>
                  <a:tcPr/>
                </a:tc>
                <a:tc>
                  <a:txBody>
                    <a:bodyPr/>
                    <a:lstStyle/>
                    <a:p>
                      <a:pPr algn="r" rtl="1"/>
                      <a:r>
                        <a:rPr lang="ar-OM" dirty="0" smtClean="0"/>
                        <a:t>التاريخ</a:t>
                      </a:r>
                      <a:endParaRPr lang="en-US" dirty="0"/>
                    </a:p>
                  </a:txBody>
                  <a:tcPr/>
                </a:tc>
              </a:tr>
              <a:tr h="453028">
                <a:tc>
                  <a:txBody>
                    <a:bodyPr/>
                    <a:lstStyle/>
                    <a:p>
                      <a:pPr algn="r" rtl="1"/>
                      <a:r>
                        <a:rPr lang="ar-OM" sz="2400" dirty="0" smtClean="0"/>
                        <a:t>ندوة وطنية </a:t>
                      </a:r>
                      <a:endParaRPr lang="en-US" sz="2400" dirty="0"/>
                    </a:p>
                  </a:txBody>
                  <a:tcPr/>
                </a:tc>
                <a:tc>
                  <a:txBody>
                    <a:bodyPr/>
                    <a:lstStyle/>
                    <a:p>
                      <a:pPr algn="r" rtl="1"/>
                      <a:r>
                        <a:rPr lang="ar-OM" sz="2400" dirty="0" smtClean="0"/>
                        <a:t>أكتوبر 2013</a:t>
                      </a:r>
                      <a:endParaRPr lang="en-US" sz="2400" dirty="0"/>
                    </a:p>
                  </a:txBody>
                  <a:tcPr/>
                </a:tc>
              </a:tr>
              <a:tr h="453028">
                <a:tc>
                  <a:txBody>
                    <a:bodyPr/>
                    <a:lstStyle/>
                    <a:p>
                      <a:pPr algn="r" rtl="1"/>
                      <a:r>
                        <a:rPr lang="ar-OM" sz="2400" dirty="0" smtClean="0"/>
                        <a:t>مسودة «إطار تصميم المفاهيم»</a:t>
                      </a:r>
                      <a:r>
                        <a:rPr lang="ar-OM" sz="2400" baseline="0" dirty="0" smtClean="0"/>
                        <a:t> للمعايير </a:t>
                      </a:r>
                      <a:r>
                        <a:rPr lang="ar-OM" sz="2400" baseline="0" dirty="0" err="1" smtClean="0"/>
                        <a:t>البرنامجية</a:t>
                      </a:r>
                      <a:r>
                        <a:rPr lang="ar-OM" sz="2400" baseline="0" dirty="0" smtClean="0"/>
                        <a:t> (نسخة 1.2)</a:t>
                      </a:r>
                      <a:endParaRPr lang="en-US" sz="24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OM" sz="2400" dirty="0" smtClean="0"/>
                        <a:t>أكتوبر 2013</a:t>
                      </a:r>
                      <a:endParaRPr lang="en-US" sz="2400" dirty="0"/>
                    </a:p>
                  </a:txBody>
                  <a:tcPr/>
                </a:tc>
              </a:tr>
              <a:tr h="453028">
                <a:tc>
                  <a:txBody>
                    <a:bodyPr/>
                    <a:lstStyle/>
                    <a:p>
                      <a:pPr algn="r" rtl="1"/>
                      <a:r>
                        <a:rPr lang="ar-OM" sz="2400" dirty="0" smtClean="0"/>
                        <a:t>مســـودة</a:t>
                      </a:r>
                      <a:r>
                        <a:rPr lang="ar-OM" sz="2400" baseline="0" dirty="0" smtClean="0"/>
                        <a:t> المعايير </a:t>
                      </a:r>
                      <a:r>
                        <a:rPr lang="ar-OM" sz="2400" baseline="0" dirty="0" err="1" smtClean="0"/>
                        <a:t>البرنامجية</a:t>
                      </a:r>
                      <a:r>
                        <a:rPr lang="ar-OM" sz="2400" baseline="0" dirty="0" smtClean="0"/>
                        <a:t> 1-9 (نسخة 1.2)</a:t>
                      </a:r>
                      <a:endParaRPr lang="en-US" sz="24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OM" sz="2400" dirty="0" smtClean="0"/>
                        <a:t>أكتوبر 2013</a:t>
                      </a:r>
                      <a:endParaRPr lang="en-US" sz="2400" dirty="0"/>
                    </a:p>
                  </a:txBody>
                  <a:tcPr/>
                </a:tc>
              </a:tr>
              <a:tr h="815452">
                <a:tc>
                  <a:txBody>
                    <a:bodyPr/>
                    <a:lstStyle/>
                    <a:p>
                      <a:pPr algn="r" rtl="1"/>
                      <a:r>
                        <a:rPr lang="ar-OM" sz="2400" dirty="0" smtClean="0"/>
                        <a:t>عرض (مؤتمر) حول التقويم مقابل المعايير المؤسسية </a:t>
                      </a:r>
                      <a:r>
                        <a:rPr lang="ar-OM" sz="2400" dirty="0" err="1" smtClean="0"/>
                        <a:t>والبرنامجية</a:t>
                      </a:r>
                      <a:r>
                        <a:rPr lang="ar-OM" sz="2400" dirty="0" smtClean="0"/>
                        <a:t>: النهج المتّبع في اتخاذ القرارات.</a:t>
                      </a:r>
                      <a:endParaRPr lang="en-US" sz="2400" dirty="0"/>
                    </a:p>
                  </a:txBody>
                  <a:tcPr/>
                </a:tc>
                <a:tc>
                  <a:txBody>
                    <a:bodyPr/>
                    <a:lstStyle/>
                    <a:p>
                      <a:pPr algn="r" rtl="1"/>
                      <a:r>
                        <a:rPr lang="ar-OM" sz="2400" dirty="0" smtClean="0"/>
                        <a:t>مــارس 2014</a:t>
                      </a:r>
                      <a:endParaRPr lang="en-US" sz="2400" dirty="0"/>
                    </a:p>
                  </a:txBody>
                  <a:tcPr/>
                </a:tc>
              </a:tr>
              <a:tr h="81545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OM" sz="2400" dirty="0" smtClean="0"/>
                        <a:t>عمليات التقويم التجريبية مقابل المعايير </a:t>
                      </a:r>
                      <a:r>
                        <a:rPr lang="ar-OM" sz="2400" dirty="0" err="1" smtClean="0"/>
                        <a:t>البرنامجية</a:t>
                      </a:r>
                      <a:endParaRPr lang="en-US" sz="2400" dirty="0"/>
                    </a:p>
                  </a:txBody>
                  <a:tcPr/>
                </a:tc>
                <a:tc>
                  <a:txBody>
                    <a:bodyPr/>
                    <a:lstStyle/>
                    <a:p>
                      <a:pPr algn="r" rtl="1"/>
                      <a:r>
                        <a:rPr lang="ar-OM" sz="2400" dirty="0" smtClean="0"/>
                        <a:t>سبتمبر 2014- يوليو 2015</a:t>
                      </a:r>
                      <a:endParaRPr lang="en-US" sz="2400" dirty="0"/>
                    </a:p>
                  </a:txBody>
                  <a:tcPr/>
                </a:tc>
              </a:tr>
              <a:tr h="453028">
                <a:tc>
                  <a:txBody>
                    <a:bodyPr/>
                    <a:lstStyle/>
                    <a:p>
                      <a:pPr algn="r" rtl="1"/>
                      <a:r>
                        <a:rPr lang="ar-OM" sz="2400" dirty="0" smtClean="0"/>
                        <a:t>تعديل المعايير </a:t>
                      </a:r>
                      <a:r>
                        <a:rPr lang="ar-OM" sz="2400" dirty="0" err="1" smtClean="0"/>
                        <a:t>البرنامجية</a:t>
                      </a:r>
                      <a:endParaRPr lang="en-US" sz="2400" dirty="0"/>
                    </a:p>
                  </a:txBody>
                  <a:tcPr/>
                </a:tc>
                <a:tc>
                  <a:txBody>
                    <a:bodyPr/>
                    <a:lstStyle/>
                    <a:p>
                      <a:pPr algn="r" rtl="1"/>
                      <a:r>
                        <a:rPr lang="ar-OM" sz="2400" dirty="0" smtClean="0"/>
                        <a:t>نوفمبر</a:t>
                      </a:r>
                      <a:r>
                        <a:rPr lang="ar-OM" sz="2400" baseline="0" dirty="0" smtClean="0"/>
                        <a:t> 2015</a:t>
                      </a:r>
                      <a:endParaRPr lang="en-US" sz="2400" dirty="0"/>
                    </a:p>
                  </a:txBody>
                  <a:tcPr/>
                </a:tc>
              </a:tr>
              <a:tr h="815452">
                <a:tc>
                  <a:txBody>
                    <a:bodyPr/>
                    <a:lstStyle/>
                    <a:p>
                      <a:pPr algn="r" rtl="1"/>
                      <a:r>
                        <a:rPr lang="ar-OM" sz="2400" dirty="0" smtClean="0"/>
                        <a:t>النسخة المعدلة من المعايير </a:t>
                      </a:r>
                      <a:r>
                        <a:rPr lang="ar-OM" sz="2400" dirty="0" err="1" smtClean="0"/>
                        <a:t>البرنامجية</a:t>
                      </a:r>
                      <a:r>
                        <a:rPr lang="ar-OM" sz="2400" dirty="0" smtClean="0"/>
                        <a:t> 1-6 (نسخة 2). </a:t>
                      </a:r>
                    </a:p>
                    <a:p>
                      <a:pPr algn="r" rtl="1"/>
                      <a:r>
                        <a:rPr lang="ar-OM" sz="2400" dirty="0" smtClean="0"/>
                        <a:t>اعتماد أولي من قبل مجلس إدارة الهيئة-</a:t>
                      </a:r>
                      <a:r>
                        <a:rPr lang="ar-OM" sz="2400" baseline="0" dirty="0" smtClean="0"/>
                        <a:t> فبراير 2016</a:t>
                      </a:r>
                      <a:endParaRPr lang="en-US" sz="24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OM" sz="2400" dirty="0" smtClean="0"/>
                        <a:t>نوفمبر</a:t>
                      </a:r>
                      <a:r>
                        <a:rPr lang="ar-OM" sz="2400" baseline="0" dirty="0" smtClean="0"/>
                        <a:t> 2015</a:t>
                      </a:r>
                      <a:endParaRPr lang="en-US" sz="2400" dirty="0" smtClean="0"/>
                    </a:p>
                    <a:p>
                      <a:pPr algn="r" rtl="1"/>
                      <a:endParaRPr lang="en-US" sz="2400" dirty="0"/>
                    </a:p>
                  </a:txBody>
                  <a:tcPr/>
                </a:tc>
              </a:tr>
              <a:tr h="815452">
                <a:tc>
                  <a:txBody>
                    <a:bodyPr/>
                    <a:lstStyle/>
                    <a:p>
                      <a:pPr algn="r" rtl="1"/>
                      <a:r>
                        <a:rPr lang="ar-OM" sz="2400" dirty="0" smtClean="0"/>
                        <a:t>مزيد من التشاور مع الجهات ذات العلاقة حول إطار تصميم المفاهيم والنسخة المعدلة من المعايير </a:t>
                      </a:r>
                      <a:r>
                        <a:rPr lang="ar-OM" sz="2400" dirty="0" err="1" smtClean="0"/>
                        <a:t>البرنامجية</a:t>
                      </a:r>
                      <a:endParaRPr lang="en-US" sz="2400" dirty="0"/>
                    </a:p>
                  </a:txBody>
                  <a:tcPr/>
                </a:tc>
                <a:tc>
                  <a:txBody>
                    <a:bodyPr/>
                    <a:lstStyle/>
                    <a:p>
                      <a:pPr algn="r" rtl="1"/>
                      <a:r>
                        <a:rPr lang="ar-OM" sz="2400" dirty="0" smtClean="0"/>
                        <a:t>نوفمبر 2015- فبراير 2016</a:t>
                      </a:r>
                      <a:endParaRPr lang="en-US" sz="2400" dirty="0"/>
                    </a:p>
                  </a:txBody>
                  <a:tcPr/>
                </a:tc>
              </a:tr>
            </a:tbl>
          </a:graphicData>
        </a:graphic>
      </p:graphicFrame>
      <p:sp>
        <p:nvSpPr>
          <p:cNvPr id="4" name="Slide Number Placeholder 3"/>
          <p:cNvSpPr>
            <a:spLocks noGrp="1"/>
          </p:cNvSpPr>
          <p:nvPr>
            <p:ph type="sldNum" sz="quarter" idx="12"/>
          </p:nvPr>
        </p:nvSpPr>
        <p:spPr/>
        <p:txBody>
          <a:bodyPr/>
          <a:lstStyle/>
          <a:p>
            <a:pPr>
              <a:defRPr/>
            </a:pPr>
            <a:fld id="{FF5C31C0-4BD7-4099-B0FD-078A0B3769F7}" type="slidenum">
              <a:rPr lang="ar-SA" smtClean="0"/>
              <a:pPr>
                <a:defRPr/>
              </a:pPr>
              <a:t>6</a:t>
            </a:fld>
            <a:endParaRPr lang="en-US"/>
          </a:p>
        </p:txBody>
      </p:sp>
      <p:grpSp>
        <p:nvGrpSpPr>
          <p:cNvPr id="6" name="Group 6"/>
          <p:cNvGrpSpPr>
            <a:grpSpLocks/>
          </p:cNvGrpSpPr>
          <p:nvPr/>
        </p:nvGrpSpPr>
        <p:grpSpPr bwMode="auto">
          <a:xfrm>
            <a:off x="125190" y="112713"/>
            <a:ext cx="1090613" cy="1117600"/>
            <a:chOff x="342900" y="112712"/>
            <a:chExt cx="1090613" cy="1117144"/>
          </a:xfrm>
        </p:grpSpPr>
        <p:pic>
          <p:nvPicPr>
            <p:cNvPr id="7" name="Picture 6"/>
            <p:cNvPicPr>
              <a:picLocks noChangeAspect="1" noChangeArrowheads="1"/>
            </p:cNvPicPr>
            <p:nvPr/>
          </p:nvPicPr>
          <p:blipFill>
            <a:blip r:embed="rId3" cstate="print"/>
            <a:srcRect/>
            <a:stretch>
              <a:fillRect/>
            </a:stretch>
          </p:blipFill>
          <p:spPr bwMode="auto">
            <a:xfrm>
              <a:off x="388031" y="112712"/>
              <a:ext cx="843543" cy="787173"/>
            </a:xfrm>
            <a:prstGeom prst="rect">
              <a:avLst/>
            </a:prstGeom>
            <a:noFill/>
            <a:ln w="9525">
              <a:noFill/>
              <a:miter lim="800000"/>
              <a:headEnd/>
              <a:tailEnd/>
            </a:ln>
          </p:spPr>
        </p:pic>
        <p:sp>
          <p:nvSpPr>
            <p:cNvPr id="8"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3184752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8597CBDF-DC2A-425A-B265-7D44CDB3B7D2}" type="slidenum">
              <a:rPr lang="ar-SA"/>
              <a:pPr>
                <a:defRPr/>
              </a:pPr>
              <a:t>7</a:t>
            </a:fld>
            <a:endParaRPr lang="en-US"/>
          </a:p>
        </p:txBody>
      </p:sp>
      <p:pic>
        <p:nvPicPr>
          <p:cNvPr id="6146"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grpSp>
        <p:nvGrpSpPr>
          <p:cNvPr id="2" name="Group 6"/>
          <p:cNvGrpSpPr>
            <a:grpSpLocks/>
          </p:cNvGrpSpPr>
          <p:nvPr/>
        </p:nvGrpSpPr>
        <p:grpSpPr bwMode="auto">
          <a:xfrm>
            <a:off x="342900" y="112713"/>
            <a:ext cx="1090613" cy="1117600"/>
            <a:chOff x="342900" y="112712"/>
            <a:chExt cx="1090613" cy="1117144"/>
          </a:xfrm>
        </p:grpSpPr>
        <p:pic>
          <p:nvPicPr>
            <p:cNvPr id="6150"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6" name="Title 5"/>
          <p:cNvSpPr>
            <a:spLocks noGrp="1"/>
          </p:cNvSpPr>
          <p:nvPr>
            <p:ph type="title"/>
          </p:nvPr>
        </p:nvSpPr>
        <p:spPr/>
        <p:txBody>
          <a:bodyPr/>
          <a:lstStyle/>
          <a:p>
            <a:r>
              <a:rPr lang="en-US" sz="3200" b="1" dirty="0" smtClean="0"/>
              <a:t>     Program Standards Assessment (PSA) Pilots</a:t>
            </a:r>
            <a:endParaRPr lang="en-US" sz="3200" b="1" dirty="0"/>
          </a:p>
        </p:txBody>
      </p:sp>
      <p:sp>
        <p:nvSpPr>
          <p:cNvPr id="5123" name="Rectangle 3"/>
          <p:cNvSpPr>
            <a:spLocks noChangeArrowheads="1"/>
          </p:cNvSpPr>
          <p:nvPr/>
        </p:nvSpPr>
        <p:spPr bwMode="auto">
          <a:xfrm>
            <a:off x="469900" y="1346200"/>
            <a:ext cx="8674100" cy="5715000"/>
          </a:xfrm>
          <a:prstGeom prst="rect">
            <a:avLst/>
          </a:prstGeom>
          <a:noFill/>
          <a:ln w="9525">
            <a:noFill/>
            <a:miter lim="800000"/>
            <a:headEnd/>
            <a:tailEnd/>
          </a:ln>
        </p:spPr>
        <p:txBody>
          <a:bodyPr/>
          <a:lstStyle/>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sp>
        <p:nvSpPr>
          <p:cNvPr id="7" name="Content Placeholder 6"/>
          <p:cNvSpPr>
            <a:spLocks noGrp="1"/>
          </p:cNvSpPr>
          <p:nvPr>
            <p:ph idx="1"/>
          </p:nvPr>
        </p:nvSpPr>
        <p:spPr/>
        <p:txBody>
          <a:bodyPr/>
          <a:lstStyle/>
          <a:p>
            <a:pPr>
              <a:buFont typeface="Wingdings" panose="05000000000000000000" pitchFamily="2" charset="2"/>
              <a:buChar char="ü"/>
            </a:pPr>
            <a:r>
              <a:rPr lang="en-US" sz="2800" dirty="0" smtClean="0"/>
              <a:t>A small-scale test of a research instrument …used to test the utility of the research design</a:t>
            </a:r>
          </a:p>
          <a:p>
            <a:pPr>
              <a:buFont typeface="Wingdings" panose="05000000000000000000" pitchFamily="2" charset="2"/>
              <a:buChar char="ü"/>
            </a:pPr>
            <a:r>
              <a:rPr lang="en-US" sz="2800" dirty="0" smtClean="0"/>
              <a:t>Test appropriateness of the draft Program Standards (v1.2)</a:t>
            </a:r>
          </a:p>
          <a:p>
            <a:pPr>
              <a:buFont typeface="Wingdings" panose="05000000000000000000" pitchFamily="2" charset="2"/>
              <a:buChar char="ü"/>
            </a:pPr>
            <a:r>
              <a:rPr lang="en-US" sz="2800" dirty="0" smtClean="0"/>
              <a:t>Test feasibility of the PSA methodology (CDF v2.0)</a:t>
            </a:r>
          </a:p>
          <a:p>
            <a:pPr>
              <a:buFont typeface="Wingdings" panose="05000000000000000000" pitchFamily="2" charset="2"/>
              <a:buChar char="ü"/>
            </a:pPr>
            <a:r>
              <a:rPr lang="en-US" sz="2800" dirty="0" smtClean="0"/>
              <a:t>Gather formal and informal feedback from the HEIs and Panel members</a:t>
            </a:r>
          </a:p>
          <a:p>
            <a:pPr>
              <a:buFont typeface="Wingdings" panose="05000000000000000000" pitchFamily="2" charset="2"/>
              <a:buChar char="ü"/>
            </a:pPr>
            <a:r>
              <a:rPr lang="en-US" sz="2800" dirty="0" smtClean="0"/>
              <a:t>Observe and reflect</a:t>
            </a:r>
          </a:p>
        </p:txBody>
      </p:sp>
      <p:pic>
        <p:nvPicPr>
          <p:cNvPr id="1030" name="Picture 6" descr="C:\Users\janice\AppData\Local\Microsoft\Windows\Temporary Internet Files\Content.IE5\IS99PVRP\Clipboar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4429" y="4825162"/>
            <a:ext cx="2291286" cy="1850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OM" b="1" dirty="0" smtClean="0"/>
              <a:t>التقويم مقابل المعايير </a:t>
            </a:r>
            <a:r>
              <a:rPr lang="ar-OM" b="1" dirty="0" err="1" smtClean="0"/>
              <a:t>البرنامجية</a:t>
            </a:r>
            <a:r>
              <a:rPr lang="ar-OM" b="1" dirty="0" smtClean="0"/>
              <a:t>- </a:t>
            </a:r>
            <a:br>
              <a:rPr lang="ar-OM" b="1" dirty="0" smtClean="0"/>
            </a:br>
            <a:r>
              <a:rPr lang="ar-OM" b="1" dirty="0" smtClean="0"/>
              <a:t>العمليات التجريبية</a:t>
            </a:r>
            <a:endParaRPr lang="en-US" b="1" dirty="0"/>
          </a:p>
        </p:txBody>
      </p:sp>
      <p:sp>
        <p:nvSpPr>
          <p:cNvPr id="3" name="Content Placeholder 2"/>
          <p:cNvSpPr>
            <a:spLocks noGrp="1"/>
          </p:cNvSpPr>
          <p:nvPr>
            <p:ph idx="1"/>
          </p:nvPr>
        </p:nvSpPr>
        <p:spPr/>
        <p:txBody>
          <a:bodyPr/>
          <a:lstStyle/>
          <a:p>
            <a:pPr algn="r" rtl="1"/>
            <a:r>
              <a:rPr lang="ar-OM" dirty="0" smtClean="0"/>
              <a:t>اختبار مصغر لأداة بحث ... (لاختبار جدوى تصميم البحث)</a:t>
            </a:r>
          </a:p>
          <a:p>
            <a:pPr algn="r" rtl="1"/>
            <a:r>
              <a:rPr lang="ar-OM" dirty="0" smtClean="0"/>
              <a:t>اختبار ملاءمة مسودة المعايير </a:t>
            </a:r>
            <a:r>
              <a:rPr lang="ar-OM" dirty="0" err="1" smtClean="0"/>
              <a:t>البرنامجية</a:t>
            </a:r>
            <a:r>
              <a:rPr lang="ar-OM" dirty="0" smtClean="0"/>
              <a:t> (نسخة 1.2)</a:t>
            </a:r>
          </a:p>
          <a:p>
            <a:pPr algn="r" rtl="1"/>
            <a:r>
              <a:rPr lang="ar-OM" dirty="0" smtClean="0"/>
              <a:t>اختبار جدوى/فاعلية النهج المتبع في التقويم مقابل المعايير </a:t>
            </a:r>
            <a:r>
              <a:rPr lang="ar-OM" dirty="0" err="1" smtClean="0"/>
              <a:t>البرنامجية</a:t>
            </a:r>
            <a:r>
              <a:rPr lang="ar-OM" dirty="0"/>
              <a:t> </a:t>
            </a:r>
            <a:r>
              <a:rPr lang="ar-OM" dirty="0" smtClean="0"/>
              <a:t>(إطار تصميم المفاهيم، نسخة 2.0)</a:t>
            </a:r>
          </a:p>
          <a:p>
            <a:pPr algn="r" rtl="1"/>
            <a:r>
              <a:rPr lang="ar-OM" dirty="0" smtClean="0"/>
              <a:t>جمع التغذية الراجعة الرسمية وغير الرسمية من مؤسسات التعليم العالي وأعضاء فرق التدقيق التجريبي.</a:t>
            </a:r>
          </a:p>
          <a:p>
            <a:pPr algn="r" rtl="1"/>
            <a:r>
              <a:rPr lang="ar-OM" dirty="0" smtClean="0"/>
              <a:t>المتابعة والتفكير</a:t>
            </a:r>
            <a:endParaRPr lang="en-US" dirty="0"/>
          </a:p>
        </p:txBody>
      </p:sp>
      <p:sp>
        <p:nvSpPr>
          <p:cNvPr id="4" name="Slide Number Placeholder 3"/>
          <p:cNvSpPr>
            <a:spLocks noGrp="1"/>
          </p:cNvSpPr>
          <p:nvPr>
            <p:ph type="sldNum" sz="quarter" idx="12"/>
          </p:nvPr>
        </p:nvSpPr>
        <p:spPr/>
        <p:txBody>
          <a:bodyPr/>
          <a:lstStyle/>
          <a:p>
            <a:pPr>
              <a:defRPr/>
            </a:pPr>
            <a:fld id="{FF5C31C0-4BD7-4099-B0FD-078A0B3769F7}" type="slidenum">
              <a:rPr lang="ar-SA" smtClean="0"/>
              <a:pPr>
                <a:defRPr/>
              </a:pPr>
              <a:t>8</a:t>
            </a:fld>
            <a:endParaRPr lang="en-US"/>
          </a:p>
        </p:txBody>
      </p:sp>
      <p:grpSp>
        <p:nvGrpSpPr>
          <p:cNvPr id="5" name="Group 6"/>
          <p:cNvGrpSpPr>
            <a:grpSpLocks/>
          </p:cNvGrpSpPr>
          <p:nvPr/>
        </p:nvGrpSpPr>
        <p:grpSpPr bwMode="auto">
          <a:xfrm>
            <a:off x="154218" y="112713"/>
            <a:ext cx="1090613" cy="1117600"/>
            <a:chOff x="342900" y="112712"/>
            <a:chExt cx="1090613" cy="1117144"/>
          </a:xfrm>
        </p:grpSpPr>
        <p:pic>
          <p:nvPicPr>
            <p:cNvPr id="6" name="Picture 6"/>
            <p:cNvPicPr>
              <a:picLocks noChangeAspect="1" noChangeArrowheads="1"/>
            </p:cNvPicPr>
            <p:nvPr/>
          </p:nvPicPr>
          <p:blipFill>
            <a:blip r:embed="rId3" cstate="print"/>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1234551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xfrm>
            <a:off x="6611257" y="6153092"/>
            <a:ext cx="2133600" cy="476250"/>
          </a:xfrm>
          <a:ln/>
        </p:spPr>
        <p:txBody>
          <a:bodyPr/>
          <a:lstStyle/>
          <a:p>
            <a:pPr>
              <a:defRPr/>
            </a:pPr>
            <a:fld id="{8597CBDF-DC2A-425A-B265-7D44CDB3B7D2}" type="slidenum">
              <a:rPr lang="ar-SA"/>
              <a:pPr>
                <a:defRPr/>
              </a:pPr>
              <a:t>9</a:t>
            </a:fld>
            <a:endParaRPr lang="en-US"/>
          </a:p>
        </p:txBody>
      </p:sp>
      <p:pic>
        <p:nvPicPr>
          <p:cNvPr id="6146"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5123" name="Rectangle 3"/>
          <p:cNvSpPr>
            <a:spLocks noChangeArrowheads="1"/>
          </p:cNvSpPr>
          <p:nvPr/>
        </p:nvSpPr>
        <p:spPr bwMode="auto">
          <a:xfrm>
            <a:off x="469900" y="1346200"/>
            <a:ext cx="8674100" cy="5715000"/>
          </a:xfrm>
          <a:prstGeom prst="rect">
            <a:avLst/>
          </a:prstGeom>
          <a:noFill/>
          <a:ln w="9525">
            <a:noFill/>
            <a:miter lim="800000"/>
            <a:headEnd/>
            <a:tailEnd/>
          </a:ln>
        </p:spPr>
        <p:txBody>
          <a:bodyPr/>
          <a:lstStyle/>
          <a:p>
            <a:pPr marL="609600" indent="-609600">
              <a:lnSpc>
                <a:spcPct val="95000"/>
              </a:lnSpc>
              <a:spcAft>
                <a:spcPct val="50000"/>
              </a:spcAft>
            </a:pPr>
            <a:endParaRPr lang="en-US" sz="2400" dirty="0"/>
          </a:p>
          <a:p>
            <a:pPr marL="609600" indent="-609600">
              <a:lnSpc>
                <a:spcPct val="95000"/>
              </a:lnSpc>
              <a:spcAft>
                <a:spcPct val="50000"/>
              </a:spcAft>
            </a:pPr>
            <a:r>
              <a:rPr lang="en-US" sz="3200" dirty="0" smtClean="0"/>
              <a:t> </a:t>
            </a:r>
            <a:endParaRPr lang="en-US" sz="2400" dirty="0" smtClean="0"/>
          </a:p>
          <a:p>
            <a:pPr marL="609600" indent="-609600">
              <a:lnSpc>
                <a:spcPct val="95000"/>
              </a:lnSpc>
              <a:spcAft>
                <a:spcPct val="50000"/>
              </a:spcAft>
            </a:pPr>
            <a:endParaRPr lang="en-US" sz="2400" dirty="0" smtClean="0"/>
          </a:p>
          <a:p>
            <a:pPr marL="742950" lvl="1" indent="-285750">
              <a:lnSpc>
                <a:spcPct val="95000"/>
              </a:lnSpc>
              <a:spcAft>
                <a:spcPct val="50000"/>
              </a:spcAft>
              <a:buFontTx/>
              <a:buChar char="•"/>
            </a:pPr>
            <a:endParaRPr lang="en-US" sz="3000" dirty="0"/>
          </a:p>
          <a:p>
            <a:pPr marL="742950" lvl="1" indent="-285750">
              <a:lnSpc>
                <a:spcPct val="95000"/>
              </a:lnSpc>
              <a:spcAft>
                <a:spcPct val="100000"/>
              </a:spcAft>
            </a:pPr>
            <a:endParaRPr lang="en-US" sz="3000" dirty="0"/>
          </a:p>
          <a:p>
            <a:pPr marL="742950" lvl="1" indent="-285750">
              <a:lnSpc>
                <a:spcPct val="95000"/>
              </a:lnSpc>
              <a:spcAft>
                <a:spcPct val="100000"/>
              </a:spcAft>
              <a:buFontTx/>
              <a:buChar char="•"/>
            </a:pPr>
            <a:endParaRPr lang="en-US" sz="3000" b="1" dirty="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0"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4" name="Content Placeholder 3"/>
          <p:cNvSpPr>
            <a:spLocks noGrp="1"/>
          </p:cNvSpPr>
          <p:nvPr>
            <p:ph sz="half" idx="1"/>
          </p:nvPr>
        </p:nvSpPr>
        <p:spPr/>
        <p:txBody>
          <a:bodyPr/>
          <a:lstStyle/>
          <a:p>
            <a:r>
              <a:rPr lang="en-US" sz="2400" dirty="0" smtClean="0"/>
              <a:t>BSc (</a:t>
            </a:r>
            <a:r>
              <a:rPr lang="en-US" sz="2400" dirty="0" err="1" smtClean="0"/>
              <a:t>Honours</a:t>
            </a:r>
            <a:r>
              <a:rPr lang="en-US" sz="2400" dirty="0" smtClean="0"/>
              <a:t>) Computer Aided Mechanical Engineering</a:t>
            </a:r>
          </a:p>
          <a:p>
            <a:r>
              <a:rPr lang="en-US" sz="2400" dirty="0" smtClean="0"/>
              <a:t>Degree awarded by UK university</a:t>
            </a:r>
          </a:p>
          <a:p>
            <a:r>
              <a:rPr lang="en-US" sz="2400" dirty="0" smtClean="0"/>
              <a:t>Externally accredited by IET</a:t>
            </a:r>
          </a:p>
          <a:p>
            <a:r>
              <a:rPr lang="en-US" sz="2400" dirty="0" smtClean="0"/>
              <a:t>Key dates</a:t>
            </a:r>
          </a:p>
          <a:p>
            <a:pPr lvl="1"/>
            <a:r>
              <a:rPr lang="en-US" sz="2000" i="1" dirty="0" smtClean="0"/>
              <a:t>PSAA submitted October 2014</a:t>
            </a:r>
          </a:p>
          <a:p>
            <a:pPr lvl="1"/>
            <a:r>
              <a:rPr lang="en-US" sz="2000" i="1" dirty="0" smtClean="0"/>
              <a:t>Visit December 2014</a:t>
            </a:r>
          </a:p>
          <a:p>
            <a:pPr lvl="1"/>
            <a:r>
              <a:rPr lang="en-US" sz="2000" i="1" dirty="0" smtClean="0"/>
              <a:t>Report  approved by OAAA Board July 2015</a:t>
            </a:r>
          </a:p>
        </p:txBody>
      </p:sp>
      <p:sp>
        <p:nvSpPr>
          <p:cNvPr id="3" name="Title 2"/>
          <p:cNvSpPr>
            <a:spLocks noGrp="1"/>
          </p:cNvSpPr>
          <p:nvPr>
            <p:ph type="title"/>
          </p:nvPr>
        </p:nvSpPr>
        <p:spPr/>
        <p:txBody>
          <a:bodyPr/>
          <a:lstStyle/>
          <a:p>
            <a:r>
              <a:rPr lang="en-US" sz="3200" b="1" dirty="0" smtClean="0"/>
              <a:t>Caledonian College of Engineering</a:t>
            </a:r>
            <a:endParaRPr lang="en-US" sz="3200" b="1" dirty="0"/>
          </a:p>
        </p:txBody>
      </p:sp>
      <p:pic>
        <p:nvPicPr>
          <p:cNvPr id="23" name="Content Placeholder 22"/>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561115" y="1640114"/>
            <a:ext cx="4038600" cy="2160981"/>
          </a:xfr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1179" y="3932595"/>
            <a:ext cx="4046764" cy="245862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8112</TotalTime>
  <Words>3493</Words>
  <Application>Microsoft Office PowerPoint</Application>
  <PresentationFormat>On-screen Show (4:3)</PresentationFormat>
  <Paragraphs>522</Paragraphs>
  <Slides>38</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Wingdings</vt:lpstr>
      <vt:lpstr>Default Design</vt:lpstr>
      <vt:lpstr>    </vt:lpstr>
      <vt:lpstr>PowerPoint Presentation</vt:lpstr>
      <vt:lpstr>Overview of Presentation</vt:lpstr>
      <vt:lpstr>نظرة عامة على العرض</vt:lpstr>
      <vt:lpstr>Major Milestones 2013-2016</vt:lpstr>
      <vt:lpstr>المحطات الرئيسية 2013-2016</vt:lpstr>
      <vt:lpstr>     Program Standards Assessment (PSA) Pilots</vt:lpstr>
      <vt:lpstr>التقويم مقابل المعايير البرنامجية-  العمليات التجريبية</vt:lpstr>
      <vt:lpstr>Caledonian College of Engineering</vt:lpstr>
      <vt:lpstr>كلية كاليدونيان الهندسية</vt:lpstr>
      <vt:lpstr>    Dhofar University  (College of Commerce and Business Administration)</vt:lpstr>
      <vt:lpstr>جامعة ظفار (كلية التجارة وإدارة الأعمال)</vt:lpstr>
      <vt:lpstr>Pilot PSA Panel Members</vt:lpstr>
      <vt:lpstr>The Learning Value of the Pilots </vt:lpstr>
      <vt:lpstr>فوائـــــد عمليات التقويم التجريبية</vt:lpstr>
      <vt:lpstr>What OAAA learned from the Pilots (1)</vt:lpstr>
      <vt:lpstr>الدروس المستفادة من  التقويم التجريبي (1)</vt:lpstr>
      <vt:lpstr>Learning points from the Pilots (2)</vt:lpstr>
      <vt:lpstr>الدروس المستفادة من  التقويم التجريبي (2)</vt:lpstr>
      <vt:lpstr>Learning points from the Pilots (3)</vt:lpstr>
      <vt:lpstr>الدروس المستفادة من  التقويم التجريبي (3)</vt:lpstr>
      <vt:lpstr>Actions arising from the Pilots (1)</vt:lpstr>
      <vt:lpstr>القرارات المنبثقة عن  التقويم التجريبي (1)</vt:lpstr>
      <vt:lpstr>Actions arising from the Pilots (2)</vt:lpstr>
      <vt:lpstr>القرارات المنبثقة عن  التقويم التجريبي (2)</vt:lpstr>
      <vt:lpstr>Actions arising from the Pilots (3)</vt:lpstr>
      <vt:lpstr>القرارات المنبثقة عن  التقويم التجريبي (3)</vt:lpstr>
      <vt:lpstr>      Further stakeholder consultation on updated CDF and revised Program Standards November 2015 – February 2016</vt:lpstr>
      <vt:lpstr>الاستشارة الموسّعة مع  الجهات ذات العلاقة</vt:lpstr>
      <vt:lpstr>Consultation Feedback (#1)</vt:lpstr>
      <vt:lpstr>التغذية الراجعة من الاستشارة (1)</vt:lpstr>
      <vt:lpstr>Consultation Feedback #2</vt:lpstr>
      <vt:lpstr>التغذية الراجعة من الاستشارة (2)</vt:lpstr>
      <vt:lpstr>Consultation Feedback #3</vt:lpstr>
      <vt:lpstr>التغذية الراجعة من الاستشارة (3)</vt:lpstr>
      <vt:lpstr>Next steps and future milestones</vt:lpstr>
      <vt:lpstr>الخطوات القادمة والمحطّات المستقبليّة</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 Carroll</dc:creator>
  <cp:lastModifiedBy>Projects2</cp:lastModifiedBy>
  <cp:revision>640</cp:revision>
  <cp:lastPrinted>2016-03-15T06:25:51Z</cp:lastPrinted>
  <dcterms:created xsi:type="dcterms:W3CDTF">2006-02-17T22:45:27Z</dcterms:created>
  <dcterms:modified xsi:type="dcterms:W3CDTF">2016-05-01T11:14:56Z</dcterms:modified>
</cp:coreProperties>
</file>